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839" r:id="rId3"/>
    <p:sldId id="847" r:id="rId4"/>
    <p:sldId id="857" r:id="rId5"/>
    <p:sldId id="852" r:id="rId6"/>
    <p:sldId id="850" r:id="rId7"/>
    <p:sldId id="830" r:id="rId8"/>
    <p:sldId id="316" r:id="rId9"/>
    <p:sldId id="853" r:id="rId10"/>
    <p:sldId id="859" r:id="rId11"/>
    <p:sldId id="879" r:id="rId12"/>
    <p:sldId id="860" r:id="rId13"/>
    <p:sldId id="307" r:id="rId14"/>
    <p:sldId id="864" r:id="rId15"/>
    <p:sldId id="866" r:id="rId16"/>
    <p:sldId id="867" r:id="rId17"/>
    <p:sldId id="880" r:id="rId18"/>
    <p:sldId id="868" r:id="rId19"/>
    <p:sldId id="876" r:id="rId20"/>
    <p:sldId id="877" r:id="rId21"/>
    <p:sldId id="872" r:id="rId22"/>
    <p:sldId id="875" r:id="rId23"/>
    <p:sldId id="840" r:id="rId24"/>
    <p:sldId id="455" r:id="rId25"/>
    <p:sldId id="784" r:id="rId26"/>
    <p:sldId id="778" r:id="rId27"/>
    <p:sldId id="780" r:id="rId28"/>
    <p:sldId id="804" r:id="rId29"/>
    <p:sldId id="472" r:id="rId30"/>
    <p:sldId id="831" r:id="rId31"/>
    <p:sldId id="765" r:id="rId32"/>
    <p:sldId id="834" r:id="rId33"/>
    <p:sldId id="794" r:id="rId34"/>
    <p:sldId id="812" r:id="rId35"/>
    <p:sldId id="823" r:id="rId36"/>
    <p:sldId id="816" r:id="rId37"/>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HCE" initials="N" lastIdx="1" clrIdx="0"/>
  <p:cmAuthor id="2" name="shilpa joshi" initials="sj" lastIdx="3" clrIdx="1"/>
  <p:cmAuthor id="3" name="Arun Raghu Babu" initials="AB" lastIdx="1" clrIdx="2">
    <p:extLst>
      <p:ext uri="{19B8F6BF-5375-455C-9EA6-DF929625EA0E}">
        <p15:presenceInfo xmlns:p15="http://schemas.microsoft.com/office/powerpoint/2012/main" userId="60b6d4ee3abc95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B65"/>
    <a:srgbClr val="314973"/>
    <a:srgbClr val="F117D2"/>
    <a:srgbClr val="3AC0CE"/>
    <a:srgbClr val="3814BC"/>
    <a:srgbClr val="0F0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39" autoAdjust="0"/>
    <p:restoredTop sz="94660"/>
  </p:normalViewPr>
  <p:slideViewPr>
    <p:cSldViewPr snapToGrid="0">
      <p:cViewPr varScale="1">
        <p:scale>
          <a:sx n="113" d="100"/>
          <a:sy n="113" d="100"/>
        </p:scale>
        <p:origin x="120" y="1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790C4-FBDA-4972-AD47-1141FF6B9C0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6957F6E6-A78F-47D5-B906-334D5940C8FB}">
      <dgm:prSet phldrT="[Text]"/>
      <dgm:spPr>
        <a:solidFill>
          <a:srgbClr val="253B65"/>
        </a:solidFill>
      </dgm:spPr>
      <dgm:t>
        <a:bodyPr/>
        <a:lstStyle/>
        <a:p>
          <a:r>
            <a:rPr lang="en-IN" dirty="0"/>
            <a:t>UG</a:t>
          </a:r>
        </a:p>
      </dgm:t>
    </dgm:pt>
    <dgm:pt modelId="{271C58D1-CEEE-4536-B5D7-EE0E9A258C12}" type="parTrans" cxnId="{5FE4C73D-F2F2-4CBB-BB8D-377FC7FF6F91}">
      <dgm:prSet/>
      <dgm:spPr/>
      <dgm:t>
        <a:bodyPr/>
        <a:lstStyle/>
        <a:p>
          <a:endParaRPr lang="en-IN"/>
        </a:p>
      </dgm:t>
    </dgm:pt>
    <dgm:pt modelId="{B26E0D39-F6D0-49DE-8997-ADE0E0EA6416}" type="sibTrans" cxnId="{5FE4C73D-F2F2-4CBB-BB8D-377FC7FF6F91}">
      <dgm:prSet/>
      <dgm:spPr/>
      <dgm:t>
        <a:bodyPr/>
        <a:lstStyle/>
        <a:p>
          <a:endParaRPr lang="en-IN"/>
        </a:p>
      </dgm:t>
    </dgm:pt>
    <dgm:pt modelId="{70BE7EFB-7629-4B29-96A3-60DDCF19D41B}">
      <dgm:prSet phldrT="[Text]"/>
      <dgm:spPr/>
      <dgm:t>
        <a:bodyPr/>
        <a:lstStyle/>
        <a:p>
          <a:r>
            <a:rPr lang="en-IN" dirty="0"/>
            <a:t>BBA</a:t>
          </a:r>
        </a:p>
      </dgm:t>
    </dgm:pt>
    <dgm:pt modelId="{F2744481-DD67-48D0-B1A1-C237D475B894}" type="parTrans" cxnId="{BC4158AA-EE97-4EF3-96DB-F5ABCF32CE9A}">
      <dgm:prSet/>
      <dgm:spPr/>
      <dgm:t>
        <a:bodyPr/>
        <a:lstStyle/>
        <a:p>
          <a:endParaRPr lang="en-IN"/>
        </a:p>
      </dgm:t>
    </dgm:pt>
    <dgm:pt modelId="{5A066502-7069-45FA-9C85-5C1A1284B04E}" type="sibTrans" cxnId="{BC4158AA-EE97-4EF3-96DB-F5ABCF32CE9A}">
      <dgm:prSet/>
      <dgm:spPr/>
      <dgm:t>
        <a:bodyPr/>
        <a:lstStyle/>
        <a:p>
          <a:endParaRPr lang="en-IN"/>
        </a:p>
      </dgm:t>
    </dgm:pt>
    <dgm:pt modelId="{EC76B593-726D-4754-AA31-810FB1DAEC60}">
      <dgm:prSet phldrT="[Text]"/>
      <dgm:spPr/>
      <dgm:t>
        <a:bodyPr/>
        <a:lstStyle/>
        <a:p>
          <a:r>
            <a:rPr lang="en-IN" dirty="0"/>
            <a:t>BCOM</a:t>
          </a:r>
        </a:p>
      </dgm:t>
    </dgm:pt>
    <dgm:pt modelId="{1681B256-76E4-4F75-8B6A-73A6878C14A1}" type="parTrans" cxnId="{F7380458-4330-420A-91A3-D5BC0AB7B0E7}">
      <dgm:prSet/>
      <dgm:spPr/>
      <dgm:t>
        <a:bodyPr/>
        <a:lstStyle/>
        <a:p>
          <a:endParaRPr lang="en-IN"/>
        </a:p>
      </dgm:t>
    </dgm:pt>
    <dgm:pt modelId="{48B87F43-1CB0-4354-A258-5E40C424C013}" type="sibTrans" cxnId="{F7380458-4330-420A-91A3-D5BC0AB7B0E7}">
      <dgm:prSet/>
      <dgm:spPr/>
      <dgm:t>
        <a:bodyPr/>
        <a:lstStyle/>
        <a:p>
          <a:endParaRPr lang="en-IN"/>
        </a:p>
      </dgm:t>
    </dgm:pt>
    <dgm:pt modelId="{070B1492-503E-4C6F-9151-565781686F5A}">
      <dgm:prSet/>
      <dgm:spPr/>
      <dgm:t>
        <a:bodyPr/>
        <a:lstStyle/>
        <a:p>
          <a:r>
            <a:rPr lang="en-IN" dirty="0"/>
            <a:t>BCA</a:t>
          </a:r>
        </a:p>
      </dgm:t>
    </dgm:pt>
    <dgm:pt modelId="{79BB9550-6033-4600-A68A-E4926C8DBC32}" type="parTrans" cxnId="{F95FEF1C-4C16-4CD5-8D92-5BE0B0AFECE9}">
      <dgm:prSet/>
      <dgm:spPr/>
      <dgm:t>
        <a:bodyPr/>
        <a:lstStyle/>
        <a:p>
          <a:endParaRPr lang="en-IN"/>
        </a:p>
      </dgm:t>
    </dgm:pt>
    <dgm:pt modelId="{CBBC2746-5D9C-4618-BB3E-302AE699BBB0}" type="sibTrans" cxnId="{F95FEF1C-4C16-4CD5-8D92-5BE0B0AFECE9}">
      <dgm:prSet/>
      <dgm:spPr/>
      <dgm:t>
        <a:bodyPr/>
        <a:lstStyle/>
        <a:p>
          <a:endParaRPr lang="en-IN"/>
        </a:p>
      </dgm:t>
    </dgm:pt>
    <dgm:pt modelId="{A9C46668-563E-4575-83FE-F53475EBDE3A}" type="pres">
      <dgm:prSet presAssocID="{4B9790C4-FBDA-4972-AD47-1141FF6B9C02}" presName="diagram" presStyleCnt="0">
        <dgm:presLayoutVars>
          <dgm:chPref val="1"/>
          <dgm:dir/>
          <dgm:animOne val="branch"/>
          <dgm:animLvl val="lvl"/>
          <dgm:resizeHandles/>
        </dgm:presLayoutVars>
      </dgm:prSet>
      <dgm:spPr/>
    </dgm:pt>
    <dgm:pt modelId="{D0035493-C3A1-4074-807F-C8A7CAE0643B}" type="pres">
      <dgm:prSet presAssocID="{6957F6E6-A78F-47D5-B906-334D5940C8FB}" presName="root" presStyleCnt="0"/>
      <dgm:spPr/>
    </dgm:pt>
    <dgm:pt modelId="{50712FBD-1CF2-4E43-A741-EAAB9AF026BD}" type="pres">
      <dgm:prSet presAssocID="{6957F6E6-A78F-47D5-B906-334D5940C8FB}" presName="rootComposite" presStyleCnt="0"/>
      <dgm:spPr/>
    </dgm:pt>
    <dgm:pt modelId="{50781FE8-6CF3-430B-A968-ED77042F76F3}" type="pres">
      <dgm:prSet presAssocID="{6957F6E6-A78F-47D5-B906-334D5940C8FB}" presName="rootText" presStyleLbl="node1" presStyleIdx="0" presStyleCnt="1" custScaleX="62502" custScaleY="59365" custLinFactNeighborX="-1441" custLinFactNeighborY="5182"/>
      <dgm:spPr/>
    </dgm:pt>
    <dgm:pt modelId="{9045467B-3876-432F-9A96-6B9EBA671A3C}" type="pres">
      <dgm:prSet presAssocID="{6957F6E6-A78F-47D5-B906-334D5940C8FB}" presName="rootConnector" presStyleLbl="node1" presStyleIdx="0" presStyleCnt="1"/>
      <dgm:spPr/>
    </dgm:pt>
    <dgm:pt modelId="{FC23BB37-5E09-4568-BF20-795FE8646EE2}" type="pres">
      <dgm:prSet presAssocID="{6957F6E6-A78F-47D5-B906-334D5940C8FB}" presName="childShape" presStyleCnt="0"/>
      <dgm:spPr/>
    </dgm:pt>
    <dgm:pt modelId="{3C486EF4-8EE5-4EC4-8FF9-50963117E21F}" type="pres">
      <dgm:prSet presAssocID="{F2744481-DD67-48D0-B1A1-C237D475B894}" presName="Name13" presStyleLbl="parChTrans1D2" presStyleIdx="0" presStyleCnt="3"/>
      <dgm:spPr/>
    </dgm:pt>
    <dgm:pt modelId="{891E43D2-ABE1-4F12-A589-E49C08F48EFF}" type="pres">
      <dgm:prSet presAssocID="{70BE7EFB-7629-4B29-96A3-60DDCF19D41B}" presName="childText" presStyleLbl="bgAcc1" presStyleIdx="0" presStyleCnt="3" custScaleX="67244" custScaleY="47432">
        <dgm:presLayoutVars>
          <dgm:bulletEnabled val="1"/>
        </dgm:presLayoutVars>
      </dgm:prSet>
      <dgm:spPr/>
    </dgm:pt>
    <dgm:pt modelId="{062AC644-780E-412D-94A3-3B3CE4CF7EDC}" type="pres">
      <dgm:prSet presAssocID="{1681B256-76E4-4F75-8B6A-73A6878C14A1}" presName="Name13" presStyleLbl="parChTrans1D2" presStyleIdx="1" presStyleCnt="3"/>
      <dgm:spPr/>
    </dgm:pt>
    <dgm:pt modelId="{99A55133-9449-453E-8EFA-A0ADF791F108}" type="pres">
      <dgm:prSet presAssocID="{EC76B593-726D-4754-AA31-810FB1DAEC60}" presName="childText" presStyleLbl="bgAcc1" presStyleIdx="1" presStyleCnt="3" custScaleX="71641" custScaleY="52966" custLinFactNeighborX="-2594" custLinFactNeighborY="-692">
        <dgm:presLayoutVars>
          <dgm:bulletEnabled val="1"/>
        </dgm:presLayoutVars>
      </dgm:prSet>
      <dgm:spPr/>
    </dgm:pt>
    <dgm:pt modelId="{DF8A7C65-8D40-4115-A250-8BA571FD6E15}" type="pres">
      <dgm:prSet presAssocID="{79BB9550-6033-4600-A68A-E4926C8DBC32}" presName="Name13" presStyleLbl="parChTrans1D2" presStyleIdx="2" presStyleCnt="3"/>
      <dgm:spPr/>
    </dgm:pt>
    <dgm:pt modelId="{73CFE137-292F-4360-9437-F8164092E9CB}" type="pres">
      <dgm:prSet presAssocID="{070B1492-503E-4C6F-9151-565781686F5A}" presName="childText" presStyleLbl="bgAcc1" presStyleIdx="2" presStyleCnt="3" custScaleX="69880" custScaleY="46645" custLinFactNeighborX="-2193" custLinFactNeighborY="-2111">
        <dgm:presLayoutVars>
          <dgm:bulletEnabled val="1"/>
        </dgm:presLayoutVars>
      </dgm:prSet>
      <dgm:spPr/>
    </dgm:pt>
  </dgm:ptLst>
  <dgm:cxnLst>
    <dgm:cxn modelId="{1691EC0C-1990-470F-8F58-103B6E8A3D89}" type="presOf" srcId="{79BB9550-6033-4600-A68A-E4926C8DBC32}" destId="{DF8A7C65-8D40-4115-A250-8BA571FD6E15}" srcOrd="0" destOrd="0" presId="urn:microsoft.com/office/officeart/2005/8/layout/hierarchy3"/>
    <dgm:cxn modelId="{0BB31916-919B-4AB5-B119-CCCEEB9C6320}" type="presOf" srcId="{4B9790C4-FBDA-4972-AD47-1141FF6B9C02}" destId="{A9C46668-563E-4575-83FE-F53475EBDE3A}" srcOrd="0" destOrd="0" presId="urn:microsoft.com/office/officeart/2005/8/layout/hierarchy3"/>
    <dgm:cxn modelId="{F95FEF1C-4C16-4CD5-8D92-5BE0B0AFECE9}" srcId="{6957F6E6-A78F-47D5-B906-334D5940C8FB}" destId="{070B1492-503E-4C6F-9151-565781686F5A}" srcOrd="2" destOrd="0" parTransId="{79BB9550-6033-4600-A68A-E4926C8DBC32}" sibTransId="{CBBC2746-5D9C-4618-BB3E-302AE699BBB0}"/>
    <dgm:cxn modelId="{5FE4C73D-F2F2-4CBB-BB8D-377FC7FF6F91}" srcId="{4B9790C4-FBDA-4972-AD47-1141FF6B9C02}" destId="{6957F6E6-A78F-47D5-B906-334D5940C8FB}" srcOrd="0" destOrd="0" parTransId="{271C58D1-CEEE-4536-B5D7-EE0E9A258C12}" sibTransId="{B26E0D39-F6D0-49DE-8997-ADE0E0EA6416}"/>
    <dgm:cxn modelId="{0F872B5E-16E3-4EFB-8AEC-5000EA53278E}" type="presOf" srcId="{EC76B593-726D-4754-AA31-810FB1DAEC60}" destId="{99A55133-9449-453E-8EFA-A0ADF791F108}" srcOrd="0" destOrd="0" presId="urn:microsoft.com/office/officeart/2005/8/layout/hierarchy3"/>
    <dgm:cxn modelId="{5BB22163-1983-47B5-92EB-2ADEEC4AA7B5}" type="presOf" srcId="{F2744481-DD67-48D0-B1A1-C237D475B894}" destId="{3C486EF4-8EE5-4EC4-8FF9-50963117E21F}" srcOrd="0" destOrd="0" presId="urn:microsoft.com/office/officeart/2005/8/layout/hierarchy3"/>
    <dgm:cxn modelId="{7A4E6C48-8884-44D8-AE9B-4026F7180046}" type="presOf" srcId="{070B1492-503E-4C6F-9151-565781686F5A}" destId="{73CFE137-292F-4360-9437-F8164092E9CB}" srcOrd="0" destOrd="0" presId="urn:microsoft.com/office/officeart/2005/8/layout/hierarchy3"/>
    <dgm:cxn modelId="{F7380458-4330-420A-91A3-D5BC0AB7B0E7}" srcId="{6957F6E6-A78F-47D5-B906-334D5940C8FB}" destId="{EC76B593-726D-4754-AA31-810FB1DAEC60}" srcOrd="1" destOrd="0" parTransId="{1681B256-76E4-4F75-8B6A-73A6878C14A1}" sibTransId="{48B87F43-1CB0-4354-A258-5E40C424C013}"/>
    <dgm:cxn modelId="{BC4158AA-EE97-4EF3-96DB-F5ABCF32CE9A}" srcId="{6957F6E6-A78F-47D5-B906-334D5940C8FB}" destId="{70BE7EFB-7629-4B29-96A3-60DDCF19D41B}" srcOrd="0" destOrd="0" parTransId="{F2744481-DD67-48D0-B1A1-C237D475B894}" sibTransId="{5A066502-7069-45FA-9C85-5C1A1284B04E}"/>
    <dgm:cxn modelId="{670792C8-955A-4DFA-A05B-413B619D41A0}" type="presOf" srcId="{1681B256-76E4-4F75-8B6A-73A6878C14A1}" destId="{062AC644-780E-412D-94A3-3B3CE4CF7EDC}" srcOrd="0" destOrd="0" presId="urn:microsoft.com/office/officeart/2005/8/layout/hierarchy3"/>
    <dgm:cxn modelId="{0D5E2CE5-CD51-4A79-AB4E-2F0E19B89C26}" type="presOf" srcId="{70BE7EFB-7629-4B29-96A3-60DDCF19D41B}" destId="{891E43D2-ABE1-4F12-A589-E49C08F48EFF}" srcOrd="0" destOrd="0" presId="urn:microsoft.com/office/officeart/2005/8/layout/hierarchy3"/>
    <dgm:cxn modelId="{711BE6F3-6947-4F7C-B16B-44D453C500F5}" type="presOf" srcId="{6957F6E6-A78F-47D5-B906-334D5940C8FB}" destId="{9045467B-3876-432F-9A96-6B9EBA671A3C}" srcOrd="1" destOrd="0" presId="urn:microsoft.com/office/officeart/2005/8/layout/hierarchy3"/>
    <dgm:cxn modelId="{2A81BDF5-B5ED-4114-A07D-22EEA1834A3C}" type="presOf" srcId="{6957F6E6-A78F-47D5-B906-334D5940C8FB}" destId="{50781FE8-6CF3-430B-A968-ED77042F76F3}" srcOrd="0" destOrd="0" presId="urn:microsoft.com/office/officeart/2005/8/layout/hierarchy3"/>
    <dgm:cxn modelId="{35BE158E-C302-4A7A-9686-D02825A22219}" type="presParOf" srcId="{A9C46668-563E-4575-83FE-F53475EBDE3A}" destId="{D0035493-C3A1-4074-807F-C8A7CAE0643B}" srcOrd="0" destOrd="0" presId="urn:microsoft.com/office/officeart/2005/8/layout/hierarchy3"/>
    <dgm:cxn modelId="{4F6C17A9-C235-493A-AD1F-0BA2D15D4FED}" type="presParOf" srcId="{D0035493-C3A1-4074-807F-C8A7CAE0643B}" destId="{50712FBD-1CF2-4E43-A741-EAAB9AF026BD}" srcOrd="0" destOrd="0" presId="urn:microsoft.com/office/officeart/2005/8/layout/hierarchy3"/>
    <dgm:cxn modelId="{53341580-175A-4457-B69F-355CF75139E7}" type="presParOf" srcId="{50712FBD-1CF2-4E43-A741-EAAB9AF026BD}" destId="{50781FE8-6CF3-430B-A968-ED77042F76F3}" srcOrd="0" destOrd="0" presId="urn:microsoft.com/office/officeart/2005/8/layout/hierarchy3"/>
    <dgm:cxn modelId="{ADF66D05-4FAA-454C-8A74-E54DFDE8D1D1}" type="presParOf" srcId="{50712FBD-1CF2-4E43-A741-EAAB9AF026BD}" destId="{9045467B-3876-432F-9A96-6B9EBA671A3C}" srcOrd="1" destOrd="0" presId="urn:microsoft.com/office/officeart/2005/8/layout/hierarchy3"/>
    <dgm:cxn modelId="{D06B5ACE-21B7-471D-87D2-FF346B5375A9}" type="presParOf" srcId="{D0035493-C3A1-4074-807F-C8A7CAE0643B}" destId="{FC23BB37-5E09-4568-BF20-795FE8646EE2}" srcOrd="1" destOrd="0" presId="urn:microsoft.com/office/officeart/2005/8/layout/hierarchy3"/>
    <dgm:cxn modelId="{CBB05E19-3372-49DB-B196-FEE261DA1F3C}" type="presParOf" srcId="{FC23BB37-5E09-4568-BF20-795FE8646EE2}" destId="{3C486EF4-8EE5-4EC4-8FF9-50963117E21F}" srcOrd="0" destOrd="0" presId="urn:microsoft.com/office/officeart/2005/8/layout/hierarchy3"/>
    <dgm:cxn modelId="{1EB253B6-2995-43C3-A9FA-68BED422EE8A}" type="presParOf" srcId="{FC23BB37-5E09-4568-BF20-795FE8646EE2}" destId="{891E43D2-ABE1-4F12-A589-E49C08F48EFF}" srcOrd="1" destOrd="0" presId="urn:microsoft.com/office/officeart/2005/8/layout/hierarchy3"/>
    <dgm:cxn modelId="{757EA98D-8F1B-4410-A54C-933553AA22F8}" type="presParOf" srcId="{FC23BB37-5E09-4568-BF20-795FE8646EE2}" destId="{062AC644-780E-412D-94A3-3B3CE4CF7EDC}" srcOrd="2" destOrd="0" presId="urn:microsoft.com/office/officeart/2005/8/layout/hierarchy3"/>
    <dgm:cxn modelId="{CAFB8102-0EBF-41C9-8BF4-2D94AAC70977}" type="presParOf" srcId="{FC23BB37-5E09-4568-BF20-795FE8646EE2}" destId="{99A55133-9449-453E-8EFA-A0ADF791F108}" srcOrd="3" destOrd="0" presId="urn:microsoft.com/office/officeart/2005/8/layout/hierarchy3"/>
    <dgm:cxn modelId="{8CAA0308-4B45-434A-9795-F2D745321502}" type="presParOf" srcId="{FC23BB37-5E09-4568-BF20-795FE8646EE2}" destId="{DF8A7C65-8D40-4115-A250-8BA571FD6E15}" srcOrd="4" destOrd="0" presId="urn:microsoft.com/office/officeart/2005/8/layout/hierarchy3"/>
    <dgm:cxn modelId="{3533239C-3DD1-44C8-9BCB-A7CE6DD62C21}" type="presParOf" srcId="{FC23BB37-5E09-4568-BF20-795FE8646EE2}" destId="{73CFE137-292F-4360-9437-F8164092E9CB}"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81FE8-6CF3-430B-A968-ED77042F76F3}">
      <dsp:nvSpPr>
        <dsp:cNvPr id="0" name=""/>
        <dsp:cNvSpPr/>
      </dsp:nvSpPr>
      <dsp:spPr>
        <a:xfrm>
          <a:off x="1668954" y="95566"/>
          <a:ext cx="2217537" cy="1053119"/>
        </a:xfrm>
        <a:prstGeom prst="roundRect">
          <a:avLst>
            <a:gd name="adj" fmla="val 10000"/>
          </a:avLst>
        </a:prstGeom>
        <a:solidFill>
          <a:srgbClr val="253B6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r>
            <a:rPr lang="en-IN" sz="6000" kern="1200" dirty="0"/>
            <a:t>UG</a:t>
          </a:r>
        </a:p>
      </dsp:txBody>
      <dsp:txXfrm>
        <a:off x="1699799" y="126411"/>
        <a:ext cx="2155847" cy="991429"/>
      </dsp:txXfrm>
    </dsp:sp>
    <dsp:sp modelId="{3C486EF4-8EE5-4EC4-8FF9-50963117E21F}">
      <dsp:nvSpPr>
        <dsp:cNvPr id="0" name=""/>
        <dsp:cNvSpPr/>
      </dsp:nvSpPr>
      <dsp:spPr>
        <a:xfrm>
          <a:off x="1890708" y="1148686"/>
          <a:ext cx="272879" cy="772281"/>
        </a:xfrm>
        <a:custGeom>
          <a:avLst/>
          <a:gdLst/>
          <a:ahLst/>
          <a:cxnLst/>
          <a:rect l="0" t="0" r="0" b="0"/>
          <a:pathLst>
            <a:path>
              <a:moveTo>
                <a:pt x="0" y="0"/>
              </a:moveTo>
              <a:lnTo>
                <a:pt x="0" y="772281"/>
              </a:lnTo>
              <a:lnTo>
                <a:pt x="272879" y="7722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1E43D2-ABE1-4F12-A589-E49C08F48EFF}">
      <dsp:nvSpPr>
        <dsp:cNvPr id="0" name=""/>
        <dsp:cNvSpPr/>
      </dsp:nvSpPr>
      <dsp:spPr>
        <a:xfrm>
          <a:off x="2163588" y="1500252"/>
          <a:ext cx="1908625" cy="8414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IN" sz="4700" kern="1200" dirty="0"/>
            <a:t>BBA</a:t>
          </a:r>
        </a:p>
      </dsp:txBody>
      <dsp:txXfrm>
        <a:off x="2188233" y="1524897"/>
        <a:ext cx="1859335" cy="792141"/>
      </dsp:txXfrm>
    </dsp:sp>
    <dsp:sp modelId="{062AC644-780E-412D-94A3-3B3CE4CF7EDC}">
      <dsp:nvSpPr>
        <dsp:cNvPr id="0" name=""/>
        <dsp:cNvSpPr/>
      </dsp:nvSpPr>
      <dsp:spPr>
        <a:xfrm>
          <a:off x="1890708" y="1148686"/>
          <a:ext cx="199252" cy="2094015"/>
        </a:xfrm>
        <a:custGeom>
          <a:avLst/>
          <a:gdLst/>
          <a:ahLst/>
          <a:cxnLst/>
          <a:rect l="0" t="0" r="0" b="0"/>
          <a:pathLst>
            <a:path>
              <a:moveTo>
                <a:pt x="0" y="0"/>
              </a:moveTo>
              <a:lnTo>
                <a:pt x="0" y="2094015"/>
              </a:lnTo>
              <a:lnTo>
                <a:pt x="199252" y="20940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A55133-9449-453E-8EFA-A0ADF791F108}">
      <dsp:nvSpPr>
        <dsp:cNvPr id="0" name=""/>
        <dsp:cNvSpPr/>
      </dsp:nvSpPr>
      <dsp:spPr>
        <a:xfrm>
          <a:off x="2089961" y="2772900"/>
          <a:ext cx="2033427" cy="9396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IN" sz="4700" kern="1200" dirty="0"/>
            <a:t>BCOM</a:t>
          </a:r>
        </a:p>
      </dsp:txBody>
      <dsp:txXfrm>
        <a:off x="2117481" y="2800420"/>
        <a:ext cx="1978387" cy="884562"/>
      </dsp:txXfrm>
    </dsp:sp>
    <dsp:sp modelId="{DF8A7C65-8D40-4115-A250-8BA571FD6E15}">
      <dsp:nvSpPr>
        <dsp:cNvPr id="0" name=""/>
        <dsp:cNvSpPr/>
      </dsp:nvSpPr>
      <dsp:spPr>
        <a:xfrm>
          <a:off x="1890708" y="1148686"/>
          <a:ext cx="210634" cy="3395872"/>
        </a:xfrm>
        <a:custGeom>
          <a:avLst/>
          <a:gdLst/>
          <a:ahLst/>
          <a:cxnLst/>
          <a:rect l="0" t="0" r="0" b="0"/>
          <a:pathLst>
            <a:path>
              <a:moveTo>
                <a:pt x="0" y="0"/>
              </a:moveTo>
              <a:lnTo>
                <a:pt x="0" y="3395872"/>
              </a:lnTo>
              <a:lnTo>
                <a:pt x="210634" y="33958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CFE137-292F-4360-9437-F8164092E9CB}">
      <dsp:nvSpPr>
        <dsp:cNvPr id="0" name=""/>
        <dsp:cNvSpPr/>
      </dsp:nvSpPr>
      <dsp:spPr>
        <a:xfrm>
          <a:off x="2101343" y="4130824"/>
          <a:ext cx="1983444" cy="8274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IN" sz="4700" kern="1200" dirty="0"/>
            <a:t>BCA</a:t>
          </a:r>
        </a:p>
      </dsp:txBody>
      <dsp:txXfrm>
        <a:off x="2125579" y="4155060"/>
        <a:ext cx="1934972" cy="77899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8136"/>
          </a:xfrm>
          <a:prstGeom prst="rect">
            <a:avLst/>
          </a:prstGeom>
        </p:spPr>
        <p:txBody>
          <a:bodyPr vert="horz" lIns="92930" tIns="46465" rIns="92930" bIns="46465" rtlCol="0"/>
          <a:lstStyle>
            <a:lvl1pPr algn="l">
              <a:defRPr sz="1200"/>
            </a:lvl1pPr>
          </a:lstStyle>
          <a:p>
            <a:endParaRPr lang="en-IN"/>
          </a:p>
        </p:txBody>
      </p:sp>
      <p:sp>
        <p:nvSpPr>
          <p:cNvPr id="3" name="Date Placeholder 2"/>
          <p:cNvSpPr>
            <a:spLocks noGrp="1"/>
          </p:cNvSpPr>
          <p:nvPr>
            <p:ph type="dt" idx="1"/>
          </p:nvPr>
        </p:nvSpPr>
        <p:spPr>
          <a:xfrm>
            <a:off x="3850444" y="0"/>
            <a:ext cx="2945659" cy="498136"/>
          </a:xfrm>
          <a:prstGeom prst="rect">
            <a:avLst/>
          </a:prstGeom>
        </p:spPr>
        <p:txBody>
          <a:bodyPr vert="horz" lIns="92930" tIns="46465" rIns="92930" bIns="46465" rtlCol="0"/>
          <a:lstStyle>
            <a:lvl1pPr algn="r">
              <a:defRPr sz="1200"/>
            </a:lvl1pPr>
          </a:lstStyle>
          <a:p>
            <a:fld id="{2774ACD4-666E-4675-AF7E-E409188E79F6}" type="datetimeFigureOut">
              <a:rPr lang="en-IN" smtClean="0"/>
              <a:pPr/>
              <a:t>13-01-2026</a:t>
            </a:fld>
            <a:endParaRPr lang="en-IN"/>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2930" tIns="46465" rIns="92930" bIns="46465" rtlCol="0" anchor="ctr"/>
          <a:lstStyle/>
          <a:p>
            <a:endParaRPr lang="en-IN"/>
          </a:p>
        </p:txBody>
      </p:sp>
      <p:sp>
        <p:nvSpPr>
          <p:cNvPr id="5" name="Notes Placeholder 4"/>
          <p:cNvSpPr>
            <a:spLocks noGrp="1"/>
          </p:cNvSpPr>
          <p:nvPr>
            <p:ph type="body" sz="quarter" idx="3"/>
          </p:nvPr>
        </p:nvSpPr>
        <p:spPr>
          <a:xfrm>
            <a:off x="679768" y="4777958"/>
            <a:ext cx="5438140" cy="3909238"/>
          </a:xfrm>
          <a:prstGeom prst="rect">
            <a:avLst/>
          </a:prstGeom>
        </p:spPr>
        <p:txBody>
          <a:bodyPr vert="horz" lIns="92930" tIns="46465" rIns="92930" bIns="4646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1" y="9430092"/>
            <a:ext cx="2945659" cy="498135"/>
          </a:xfrm>
          <a:prstGeom prst="rect">
            <a:avLst/>
          </a:prstGeom>
        </p:spPr>
        <p:txBody>
          <a:bodyPr vert="horz" lIns="92930" tIns="46465" rIns="92930" bIns="46465" rtlCol="0" anchor="b"/>
          <a:lstStyle>
            <a:lvl1pPr algn="l">
              <a:defRPr sz="1200"/>
            </a:lvl1pPr>
          </a:lstStyle>
          <a:p>
            <a:endParaRPr lang="en-IN"/>
          </a:p>
        </p:txBody>
      </p:sp>
      <p:sp>
        <p:nvSpPr>
          <p:cNvPr id="7" name="Slide Number Placeholder 6"/>
          <p:cNvSpPr>
            <a:spLocks noGrp="1"/>
          </p:cNvSpPr>
          <p:nvPr>
            <p:ph type="sldNum" sz="quarter" idx="5"/>
          </p:nvPr>
        </p:nvSpPr>
        <p:spPr>
          <a:xfrm>
            <a:off x="3850444" y="9430092"/>
            <a:ext cx="2945659" cy="498135"/>
          </a:xfrm>
          <a:prstGeom prst="rect">
            <a:avLst/>
          </a:prstGeom>
        </p:spPr>
        <p:txBody>
          <a:bodyPr vert="horz" lIns="92930" tIns="46465" rIns="92930" bIns="46465" rtlCol="0" anchor="b"/>
          <a:lstStyle>
            <a:lvl1pPr algn="r">
              <a:defRPr sz="1200"/>
            </a:lvl1pPr>
          </a:lstStyle>
          <a:p>
            <a:fld id="{20C04821-5FCA-44CB-8FC5-66FA9E65AD8C}" type="slidenum">
              <a:rPr lang="en-IN" smtClean="0"/>
              <a:pPr/>
              <a:t>‹#›</a:t>
            </a:fld>
            <a:endParaRPr lang="en-IN"/>
          </a:p>
        </p:txBody>
      </p:sp>
    </p:spTree>
    <p:extLst>
      <p:ext uri="{BB962C8B-B14F-4D97-AF65-F5344CB8AC3E}">
        <p14:creationId xmlns:p14="http://schemas.microsoft.com/office/powerpoint/2010/main" val="661462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87753834-E508-4B06-9495-D4A3E01D1883}"/>
              </a:ext>
            </a:extLst>
          </p:cNvPr>
          <p:cNvSpPr>
            <a:spLocks noGrp="1" noRot="1" noChangeAspect="1" noTextEdit="1"/>
          </p:cNvSpPr>
          <p:nvPr>
            <p:ph type="sldImg"/>
          </p:nvPr>
        </p:nvSpPr>
        <p:spPr bwMode="auto">
          <a:xfrm>
            <a:off x="422275" y="1241425"/>
            <a:ext cx="5953125" cy="33496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F406665C-7312-4676-9BFB-E0F6A7D3C6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Times New Roman" panose="02020603050405020304" pitchFamily="18" charset="0"/>
                <a:cs typeface="Times New Roman" panose="02020603050405020304" pitchFamily="18" charset="0"/>
              </a:rPr>
              <a:t>Good morning. With immense pleasure I take this opportunity to welcome the peer team Members to our college. On behalf of the management, staff and students, I extend a very warm welcome to the distinguished Chairperson of the peer team. I also extend a hearty well to Member secretary</a:t>
            </a:r>
          </a:p>
          <a:p>
            <a:pPr eaLnBrk="1" hangingPunct="1">
              <a:spcBef>
                <a:spcPct val="0"/>
              </a:spcBef>
            </a:pPr>
            <a:r>
              <a:rPr lang="en-US" altLang="en-US">
                <a:latin typeface="Times New Roman" panose="02020603050405020304" pitchFamily="18" charset="0"/>
                <a:cs typeface="Times New Roman" panose="02020603050405020304" pitchFamily="18" charset="0"/>
              </a:rPr>
              <a:t>With kind permission from the Chair and the member, I would like to take you through the presentation.</a:t>
            </a:r>
          </a:p>
          <a:p>
            <a:pPr eaLnBrk="1" hangingPunct="1">
              <a:spcBef>
                <a:spcPct val="0"/>
              </a:spcBef>
            </a:pPr>
            <a:endParaRPr lang="en-US" altLang="en-US"/>
          </a:p>
        </p:txBody>
      </p:sp>
      <p:sp>
        <p:nvSpPr>
          <p:cNvPr id="4100" name="Slide Number Placeholder 3">
            <a:extLst>
              <a:ext uri="{FF2B5EF4-FFF2-40B4-BE49-F238E27FC236}">
                <a16:creationId xmlns:a16="http://schemas.microsoft.com/office/drawing/2014/main" id="{71611E2F-3F9B-4ED7-AE10-9668C2E034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060" indent="-290408">
              <a:spcBef>
                <a:spcPct val="30000"/>
              </a:spcBef>
              <a:defRPr sz="1200">
                <a:solidFill>
                  <a:schemeClr val="tx1"/>
                </a:solidFill>
                <a:latin typeface="Calibri" panose="020F0502020204030204" pitchFamily="34" charset="0"/>
              </a:defRPr>
            </a:lvl2pPr>
            <a:lvl3pPr marL="1161631" indent="-232326">
              <a:spcBef>
                <a:spcPct val="30000"/>
              </a:spcBef>
              <a:defRPr sz="1200">
                <a:solidFill>
                  <a:schemeClr val="tx1"/>
                </a:solidFill>
                <a:latin typeface="Calibri" panose="020F0502020204030204" pitchFamily="34" charset="0"/>
              </a:defRPr>
            </a:lvl3pPr>
            <a:lvl4pPr marL="1626283" indent="-232326">
              <a:spcBef>
                <a:spcPct val="30000"/>
              </a:spcBef>
              <a:defRPr sz="1200">
                <a:solidFill>
                  <a:schemeClr val="tx1"/>
                </a:solidFill>
                <a:latin typeface="Calibri" panose="020F0502020204030204" pitchFamily="34" charset="0"/>
              </a:defRPr>
            </a:lvl4pPr>
            <a:lvl5pPr marL="2090936" indent="-232326">
              <a:spcBef>
                <a:spcPct val="30000"/>
              </a:spcBef>
              <a:defRPr sz="1200">
                <a:solidFill>
                  <a:schemeClr val="tx1"/>
                </a:solidFill>
                <a:latin typeface="Calibri" panose="020F0502020204030204" pitchFamily="34" charset="0"/>
              </a:defRPr>
            </a:lvl5pPr>
            <a:lvl6pPr marL="2555588" indent="-232326" eaLnBrk="0" fontAlgn="base" hangingPunct="0">
              <a:spcBef>
                <a:spcPct val="30000"/>
              </a:spcBef>
              <a:spcAft>
                <a:spcPct val="0"/>
              </a:spcAft>
              <a:defRPr sz="1200">
                <a:solidFill>
                  <a:schemeClr val="tx1"/>
                </a:solidFill>
                <a:latin typeface="Calibri" panose="020F0502020204030204" pitchFamily="34" charset="0"/>
              </a:defRPr>
            </a:lvl6pPr>
            <a:lvl7pPr marL="3020240" indent="-232326" eaLnBrk="0" fontAlgn="base" hangingPunct="0">
              <a:spcBef>
                <a:spcPct val="30000"/>
              </a:spcBef>
              <a:spcAft>
                <a:spcPct val="0"/>
              </a:spcAft>
              <a:defRPr sz="1200">
                <a:solidFill>
                  <a:schemeClr val="tx1"/>
                </a:solidFill>
                <a:latin typeface="Calibri" panose="020F0502020204030204" pitchFamily="34" charset="0"/>
              </a:defRPr>
            </a:lvl7pPr>
            <a:lvl8pPr marL="3484893" indent="-232326" eaLnBrk="0" fontAlgn="base" hangingPunct="0">
              <a:spcBef>
                <a:spcPct val="30000"/>
              </a:spcBef>
              <a:spcAft>
                <a:spcPct val="0"/>
              </a:spcAft>
              <a:defRPr sz="1200">
                <a:solidFill>
                  <a:schemeClr val="tx1"/>
                </a:solidFill>
                <a:latin typeface="Calibri" panose="020F0502020204030204" pitchFamily="34" charset="0"/>
              </a:defRPr>
            </a:lvl8pPr>
            <a:lvl9pPr marL="3949545" indent="-232326"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F5BF65E-F1E7-4150-AC5E-294F9900344F}" type="slidenum">
              <a:rPr lang="en-IN" altLang="en-US"/>
              <a:pPr>
                <a:spcBef>
                  <a:spcPct val="0"/>
                </a:spcBef>
              </a:pPr>
              <a:t>1</a:t>
            </a:fld>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16611-49C1-70BC-C611-632E0A46B8E7}"/>
            </a:ext>
          </a:extLst>
        </p:cNvPr>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06F6A55A-7033-269F-A117-C09238C172D3}"/>
              </a:ext>
            </a:extLst>
          </p:cNvPr>
          <p:cNvSpPr>
            <a:spLocks noGrp="1" noRot="1" noChangeAspect="1" noTextEdit="1"/>
          </p:cNvSpPr>
          <p:nvPr>
            <p:ph type="sldImg"/>
          </p:nvPr>
        </p:nvSpPr>
        <p:spPr bwMode="auto">
          <a:xfrm>
            <a:off x="422275" y="1241425"/>
            <a:ext cx="5953125" cy="33496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9F4A81BA-01D2-91AC-8A7F-1963E4E9FE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Integration of programs relating to cross cutting issues into the curriculum to sensitize students relating to gender issues, workshop on self defence specially to female students and various other programs are a common feature of the curriculum.</a:t>
            </a:r>
          </a:p>
        </p:txBody>
      </p:sp>
      <p:sp>
        <p:nvSpPr>
          <p:cNvPr id="37892" name="Slide Number Placeholder 3">
            <a:extLst>
              <a:ext uri="{FF2B5EF4-FFF2-40B4-BE49-F238E27FC236}">
                <a16:creationId xmlns:a16="http://schemas.microsoft.com/office/drawing/2014/main" id="{CF5BDC71-FD0D-C4A3-478E-D76ECB33AE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060" indent="-290408">
              <a:spcBef>
                <a:spcPct val="30000"/>
              </a:spcBef>
              <a:defRPr sz="1200">
                <a:solidFill>
                  <a:schemeClr val="tx1"/>
                </a:solidFill>
                <a:latin typeface="Calibri" panose="020F0502020204030204" pitchFamily="34" charset="0"/>
              </a:defRPr>
            </a:lvl2pPr>
            <a:lvl3pPr marL="1161631" indent="-232326">
              <a:spcBef>
                <a:spcPct val="30000"/>
              </a:spcBef>
              <a:defRPr sz="1200">
                <a:solidFill>
                  <a:schemeClr val="tx1"/>
                </a:solidFill>
                <a:latin typeface="Calibri" panose="020F0502020204030204" pitchFamily="34" charset="0"/>
              </a:defRPr>
            </a:lvl3pPr>
            <a:lvl4pPr marL="1626283" indent="-232326">
              <a:spcBef>
                <a:spcPct val="30000"/>
              </a:spcBef>
              <a:defRPr sz="1200">
                <a:solidFill>
                  <a:schemeClr val="tx1"/>
                </a:solidFill>
                <a:latin typeface="Calibri" panose="020F0502020204030204" pitchFamily="34" charset="0"/>
              </a:defRPr>
            </a:lvl4pPr>
            <a:lvl5pPr marL="2090936" indent="-232326">
              <a:spcBef>
                <a:spcPct val="30000"/>
              </a:spcBef>
              <a:defRPr sz="1200">
                <a:solidFill>
                  <a:schemeClr val="tx1"/>
                </a:solidFill>
                <a:latin typeface="Calibri" panose="020F0502020204030204" pitchFamily="34" charset="0"/>
              </a:defRPr>
            </a:lvl5pPr>
            <a:lvl6pPr marL="2555588" indent="-232326" eaLnBrk="0" fontAlgn="base" hangingPunct="0">
              <a:spcBef>
                <a:spcPct val="30000"/>
              </a:spcBef>
              <a:spcAft>
                <a:spcPct val="0"/>
              </a:spcAft>
              <a:defRPr sz="1200">
                <a:solidFill>
                  <a:schemeClr val="tx1"/>
                </a:solidFill>
                <a:latin typeface="Calibri" panose="020F0502020204030204" pitchFamily="34" charset="0"/>
              </a:defRPr>
            </a:lvl6pPr>
            <a:lvl7pPr marL="3020240" indent="-232326" eaLnBrk="0" fontAlgn="base" hangingPunct="0">
              <a:spcBef>
                <a:spcPct val="30000"/>
              </a:spcBef>
              <a:spcAft>
                <a:spcPct val="0"/>
              </a:spcAft>
              <a:defRPr sz="1200">
                <a:solidFill>
                  <a:schemeClr val="tx1"/>
                </a:solidFill>
                <a:latin typeface="Calibri" panose="020F0502020204030204" pitchFamily="34" charset="0"/>
              </a:defRPr>
            </a:lvl7pPr>
            <a:lvl8pPr marL="3484893" indent="-232326" eaLnBrk="0" fontAlgn="base" hangingPunct="0">
              <a:spcBef>
                <a:spcPct val="30000"/>
              </a:spcBef>
              <a:spcAft>
                <a:spcPct val="0"/>
              </a:spcAft>
              <a:defRPr sz="1200">
                <a:solidFill>
                  <a:schemeClr val="tx1"/>
                </a:solidFill>
                <a:latin typeface="Calibri" panose="020F0502020204030204" pitchFamily="34" charset="0"/>
              </a:defRPr>
            </a:lvl8pPr>
            <a:lvl9pPr marL="3949545" indent="-232326"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9640D8-AA6A-45D3-8DA4-E03CA039436E}" type="slidenum">
              <a:rPr lang="en-IN" altLang="en-US"/>
              <a:pPr>
                <a:spcBef>
                  <a:spcPct val="0"/>
                </a:spcBef>
              </a:pPr>
              <a:t>22</a:t>
            </a:fld>
            <a:endParaRPr lang="en-IN" altLang="en-US"/>
          </a:p>
        </p:txBody>
      </p:sp>
    </p:spTree>
    <p:extLst>
      <p:ext uri="{BB962C8B-B14F-4D97-AF65-F5344CB8AC3E}">
        <p14:creationId xmlns:p14="http://schemas.microsoft.com/office/powerpoint/2010/main" val="4166653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5521-54DD-4F75-A3B1-F03B10D771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CB8098-FD4E-44F6-A8FC-ED98EDDCD3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8E8D09-5141-4ABA-B1E3-CDC098819CFF}"/>
              </a:ext>
            </a:extLst>
          </p:cNvPr>
          <p:cNvSpPr>
            <a:spLocks noGrp="1"/>
          </p:cNvSpPr>
          <p:nvPr>
            <p:ph type="dt" sz="half" idx="10"/>
          </p:nvPr>
        </p:nvSpPr>
        <p:spPr/>
        <p:txBody>
          <a:bodyPr/>
          <a:lstStyle/>
          <a:p>
            <a:fld id="{CA7972E3-B8A5-4148-928C-2EBE82111DBE}" type="datetime1">
              <a:rPr lang="en-IN" smtClean="0"/>
              <a:t>13-01-2026</a:t>
            </a:fld>
            <a:endParaRPr lang="en-IN"/>
          </a:p>
        </p:txBody>
      </p:sp>
      <p:sp>
        <p:nvSpPr>
          <p:cNvPr id="5" name="Footer Placeholder 4">
            <a:extLst>
              <a:ext uri="{FF2B5EF4-FFF2-40B4-BE49-F238E27FC236}">
                <a16:creationId xmlns:a16="http://schemas.microsoft.com/office/drawing/2014/main" id="{B6204DD0-AA23-4A26-A14A-F659F1EAF5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A9199D-70FF-4C10-9340-7E654C4CD0A9}"/>
              </a:ext>
            </a:extLst>
          </p:cNvPr>
          <p:cNvSpPr>
            <a:spLocks noGrp="1"/>
          </p:cNvSpPr>
          <p:nvPr>
            <p:ph type="sldNum" sz="quarter" idx="12"/>
          </p:nvPr>
        </p:nvSpPr>
        <p:spPr/>
        <p:txBody>
          <a:bodyPr/>
          <a:lstStyle/>
          <a:p>
            <a:fld id="{C5DB64A5-A81E-4331-AADA-15162DEBFAEB}" type="slidenum">
              <a:rPr lang="en-IN" smtClean="0"/>
              <a:pPr/>
              <a:t>‹#›</a:t>
            </a:fld>
            <a:endParaRPr lang="en-IN"/>
          </a:p>
        </p:txBody>
      </p:sp>
    </p:spTree>
    <p:extLst>
      <p:ext uri="{BB962C8B-B14F-4D97-AF65-F5344CB8AC3E}">
        <p14:creationId xmlns:p14="http://schemas.microsoft.com/office/powerpoint/2010/main" val="2699645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B494-180D-4208-92E6-B4F235F4B4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860AA6-9722-4B77-8EB8-D6871FCB1E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76D37C-E529-48FA-8406-86A3E5E47FAF}"/>
              </a:ext>
            </a:extLst>
          </p:cNvPr>
          <p:cNvSpPr>
            <a:spLocks noGrp="1"/>
          </p:cNvSpPr>
          <p:nvPr>
            <p:ph type="dt" sz="half" idx="10"/>
          </p:nvPr>
        </p:nvSpPr>
        <p:spPr/>
        <p:txBody>
          <a:bodyPr/>
          <a:lstStyle/>
          <a:p>
            <a:fld id="{3EE1EB74-A3F6-49D0-97D8-98B942D76722}" type="datetime1">
              <a:rPr lang="en-IN" smtClean="0"/>
              <a:t>13-01-2026</a:t>
            </a:fld>
            <a:endParaRPr lang="en-IN"/>
          </a:p>
        </p:txBody>
      </p:sp>
      <p:sp>
        <p:nvSpPr>
          <p:cNvPr id="5" name="Footer Placeholder 4">
            <a:extLst>
              <a:ext uri="{FF2B5EF4-FFF2-40B4-BE49-F238E27FC236}">
                <a16:creationId xmlns:a16="http://schemas.microsoft.com/office/drawing/2014/main" id="{C814CFA4-795E-4C91-A1D0-ADBCB0DC95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973F6C-B87C-427D-A6F8-AC94054E1706}"/>
              </a:ext>
            </a:extLst>
          </p:cNvPr>
          <p:cNvSpPr>
            <a:spLocks noGrp="1"/>
          </p:cNvSpPr>
          <p:nvPr>
            <p:ph type="sldNum" sz="quarter" idx="12"/>
          </p:nvPr>
        </p:nvSpPr>
        <p:spPr/>
        <p:txBody>
          <a:bodyPr/>
          <a:lstStyle/>
          <a:p>
            <a:fld id="{C5DB64A5-A81E-4331-AADA-15162DEBFAEB}" type="slidenum">
              <a:rPr lang="en-IN" smtClean="0"/>
              <a:pPr/>
              <a:t>‹#›</a:t>
            </a:fld>
            <a:endParaRPr lang="en-IN"/>
          </a:p>
        </p:txBody>
      </p:sp>
    </p:spTree>
    <p:extLst>
      <p:ext uri="{BB962C8B-B14F-4D97-AF65-F5344CB8AC3E}">
        <p14:creationId xmlns:p14="http://schemas.microsoft.com/office/powerpoint/2010/main" val="4185347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9E688E-3C04-4ED5-9287-97F89CEAAE72}"/>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53B55F-A5A6-47B8-9B0A-5EC635A87F84}"/>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8C89D6-F48E-4FB6-9047-38E0F99EF040}"/>
              </a:ext>
            </a:extLst>
          </p:cNvPr>
          <p:cNvSpPr>
            <a:spLocks noGrp="1"/>
          </p:cNvSpPr>
          <p:nvPr>
            <p:ph type="dt" sz="half" idx="10"/>
          </p:nvPr>
        </p:nvSpPr>
        <p:spPr/>
        <p:txBody>
          <a:bodyPr/>
          <a:lstStyle/>
          <a:p>
            <a:fld id="{E2ED4527-77D0-4B36-891F-2633C691DF1D}" type="datetime1">
              <a:rPr lang="en-IN" smtClean="0"/>
              <a:t>13-01-2026</a:t>
            </a:fld>
            <a:endParaRPr lang="en-IN"/>
          </a:p>
        </p:txBody>
      </p:sp>
      <p:sp>
        <p:nvSpPr>
          <p:cNvPr id="5" name="Footer Placeholder 4">
            <a:extLst>
              <a:ext uri="{FF2B5EF4-FFF2-40B4-BE49-F238E27FC236}">
                <a16:creationId xmlns:a16="http://schemas.microsoft.com/office/drawing/2014/main" id="{50F79A46-CFD5-400F-B843-DF66D65015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F9287D-2366-4C3C-93ED-E174DC2C1C22}"/>
              </a:ext>
            </a:extLst>
          </p:cNvPr>
          <p:cNvSpPr>
            <a:spLocks noGrp="1"/>
          </p:cNvSpPr>
          <p:nvPr>
            <p:ph type="sldNum" sz="quarter" idx="12"/>
          </p:nvPr>
        </p:nvSpPr>
        <p:spPr/>
        <p:txBody>
          <a:bodyPr/>
          <a:lstStyle/>
          <a:p>
            <a:fld id="{C5DB64A5-A81E-4331-AADA-15162DEBFAEB}" type="slidenum">
              <a:rPr lang="en-IN" smtClean="0"/>
              <a:pPr/>
              <a:t>‹#›</a:t>
            </a:fld>
            <a:endParaRPr lang="en-IN"/>
          </a:p>
        </p:txBody>
      </p:sp>
    </p:spTree>
    <p:extLst>
      <p:ext uri="{BB962C8B-B14F-4D97-AF65-F5344CB8AC3E}">
        <p14:creationId xmlns:p14="http://schemas.microsoft.com/office/powerpoint/2010/main" val="5453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C2086-4324-455B-B72F-48E91CB072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033C27-23AD-4613-B701-70D9B4148C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FD6A65-DBEF-42BF-9A59-3F935468EE7D}"/>
              </a:ext>
            </a:extLst>
          </p:cNvPr>
          <p:cNvSpPr>
            <a:spLocks noGrp="1"/>
          </p:cNvSpPr>
          <p:nvPr>
            <p:ph type="dt" sz="half" idx="10"/>
          </p:nvPr>
        </p:nvSpPr>
        <p:spPr/>
        <p:txBody>
          <a:bodyPr/>
          <a:lstStyle/>
          <a:p>
            <a:fld id="{064053B5-2D26-4737-BDA4-1C31F263037F}" type="datetime1">
              <a:rPr lang="en-IN" smtClean="0"/>
              <a:t>13-01-2026</a:t>
            </a:fld>
            <a:endParaRPr lang="en-IN"/>
          </a:p>
        </p:txBody>
      </p:sp>
      <p:sp>
        <p:nvSpPr>
          <p:cNvPr id="5" name="Footer Placeholder 4">
            <a:extLst>
              <a:ext uri="{FF2B5EF4-FFF2-40B4-BE49-F238E27FC236}">
                <a16:creationId xmlns:a16="http://schemas.microsoft.com/office/drawing/2014/main" id="{C6AFB60E-1ACB-4660-82EF-F1CFA0CE4E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7AB54E-24CD-491E-B198-569A571490B5}"/>
              </a:ext>
            </a:extLst>
          </p:cNvPr>
          <p:cNvSpPr>
            <a:spLocks noGrp="1"/>
          </p:cNvSpPr>
          <p:nvPr>
            <p:ph type="sldNum" sz="quarter" idx="12"/>
          </p:nvPr>
        </p:nvSpPr>
        <p:spPr/>
        <p:txBody>
          <a:bodyPr/>
          <a:lstStyle/>
          <a:p>
            <a:fld id="{C5DB64A5-A81E-4331-AADA-15162DEBFAEB}" type="slidenum">
              <a:rPr lang="en-IN" smtClean="0"/>
              <a:pPr/>
              <a:t>‹#›</a:t>
            </a:fld>
            <a:endParaRPr lang="en-IN"/>
          </a:p>
        </p:txBody>
      </p:sp>
    </p:spTree>
    <p:extLst>
      <p:ext uri="{BB962C8B-B14F-4D97-AF65-F5344CB8AC3E}">
        <p14:creationId xmlns:p14="http://schemas.microsoft.com/office/powerpoint/2010/main" val="3443819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4910-7605-4F64-9E83-07D1F1700314}"/>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7277ECB-2C85-4E3D-B157-4273205030E6}"/>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0D90B7-094C-4EEF-954D-96ACBFF32FC8}"/>
              </a:ext>
            </a:extLst>
          </p:cNvPr>
          <p:cNvSpPr>
            <a:spLocks noGrp="1"/>
          </p:cNvSpPr>
          <p:nvPr>
            <p:ph type="dt" sz="half" idx="10"/>
          </p:nvPr>
        </p:nvSpPr>
        <p:spPr/>
        <p:txBody>
          <a:bodyPr/>
          <a:lstStyle/>
          <a:p>
            <a:fld id="{B10EF075-0F59-4624-A680-9DE220A94095}" type="datetime1">
              <a:rPr lang="en-IN" smtClean="0"/>
              <a:t>13-01-2026</a:t>
            </a:fld>
            <a:endParaRPr lang="en-IN"/>
          </a:p>
        </p:txBody>
      </p:sp>
      <p:sp>
        <p:nvSpPr>
          <p:cNvPr id="5" name="Footer Placeholder 4">
            <a:extLst>
              <a:ext uri="{FF2B5EF4-FFF2-40B4-BE49-F238E27FC236}">
                <a16:creationId xmlns:a16="http://schemas.microsoft.com/office/drawing/2014/main" id="{5D4923C3-44E7-4CD0-ACE0-AC88AF6CB2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C0348E-B2A8-4913-92FE-32637DD8F800}"/>
              </a:ext>
            </a:extLst>
          </p:cNvPr>
          <p:cNvSpPr>
            <a:spLocks noGrp="1"/>
          </p:cNvSpPr>
          <p:nvPr>
            <p:ph type="sldNum" sz="quarter" idx="12"/>
          </p:nvPr>
        </p:nvSpPr>
        <p:spPr/>
        <p:txBody>
          <a:bodyPr/>
          <a:lstStyle/>
          <a:p>
            <a:fld id="{C5DB64A5-A81E-4331-AADA-15162DEBFAEB}" type="slidenum">
              <a:rPr lang="en-IN" smtClean="0"/>
              <a:pPr/>
              <a:t>‹#›</a:t>
            </a:fld>
            <a:endParaRPr lang="en-IN"/>
          </a:p>
        </p:txBody>
      </p:sp>
    </p:spTree>
    <p:extLst>
      <p:ext uri="{BB962C8B-B14F-4D97-AF65-F5344CB8AC3E}">
        <p14:creationId xmlns:p14="http://schemas.microsoft.com/office/powerpoint/2010/main" val="1082907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F1A4-ECE8-4927-805B-7101B68481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1BED3F-28FC-4087-AE53-D62597DEB89E}"/>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D8DEFCB-6AC2-4EB3-9327-0060D5286582}"/>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174393-D6E6-4EBE-A030-52398F21CDEF}"/>
              </a:ext>
            </a:extLst>
          </p:cNvPr>
          <p:cNvSpPr>
            <a:spLocks noGrp="1"/>
          </p:cNvSpPr>
          <p:nvPr>
            <p:ph type="dt" sz="half" idx="10"/>
          </p:nvPr>
        </p:nvSpPr>
        <p:spPr/>
        <p:txBody>
          <a:bodyPr/>
          <a:lstStyle/>
          <a:p>
            <a:fld id="{3C0C2321-8FA5-4718-BC2A-CA391447418E}" type="datetime1">
              <a:rPr lang="en-IN" smtClean="0"/>
              <a:t>13-01-2026</a:t>
            </a:fld>
            <a:endParaRPr lang="en-IN"/>
          </a:p>
        </p:txBody>
      </p:sp>
      <p:sp>
        <p:nvSpPr>
          <p:cNvPr id="6" name="Footer Placeholder 5">
            <a:extLst>
              <a:ext uri="{FF2B5EF4-FFF2-40B4-BE49-F238E27FC236}">
                <a16:creationId xmlns:a16="http://schemas.microsoft.com/office/drawing/2014/main" id="{B340D84E-4CA1-4F7D-ABED-7186C0A5A2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779EA2-A408-416F-A501-6BED974F1A43}"/>
              </a:ext>
            </a:extLst>
          </p:cNvPr>
          <p:cNvSpPr>
            <a:spLocks noGrp="1"/>
          </p:cNvSpPr>
          <p:nvPr>
            <p:ph type="sldNum" sz="quarter" idx="12"/>
          </p:nvPr>
        </p:nvSpPr>
        <p:spPr/>
        <p:txBody>
          <a:bodyPr/>
          <a:lstStyle/>
          <a:p>
            <a:fld id="{C5DB64A5-A81E-4331-AADA-15162DEBFAEB}" type="slidenum">
              <a:rPr lang="en-IN" smtClean="0"/>
              <a:pPr/>
              <a:t>‹#›</a:t>
            </a:fld>
            <a:endParaRPr lang="en-IN"/>
          </a:p>
        </p:txBody>
      </p:sp>
    </p:spTree>
    <p:extLst>
      <p:ext uri="{BB962C8B-B14F-4D97-AF65-F5344CB8AC3E}">
        <p14:creationId xmlns:p14="http://schemas.microsoft.com/office/powerpoint/2010/main" val="179099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B951-BC86-447A-A070-2304E56C431E}"/>
              </a:ext>
            </a:extLst>
          </p:cNvPr>
          <p:cNvSpPr>
            <a:spLocks noGrp="1"/>
          </p:cNvSpPr>
          <p:nvPr>
            <p:ph type="title"/>
          </p:nvPr>
        </p:nvSpPr>
        <p:spPr>
          <a:xfrm>
            <a:off x="839789"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0FCF2C-710B-4D0C-B740-8A668F217B2D}"/>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214A6F-E3C6-435A-97BC-BEF501B24C6F}"/>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DD53EB9-FC13-4410-BA6D-DABCEBB214F9}"/>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3FA9E-F5DC-4AEF-9B0B-B0AE873041B2}"/>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55C0730-DAE4-4AC2-8AD7-4A1DC3F78395}"/>
              </a:ext>
            </a:extLst>
          </p:cNvPr>
          <p:cNvSpPr>
            <a:spLocks noGrp="1"/>
          </p:cNvSpPr>
          <p:nvPr>
            <p:ph type="dt" sz="half" idx="10"/>
          </p:nvPr>
        </p:nvSpPr>
        <p:spPr/>
        <p:txBody>
          <a:bodyPr/>
          <a:lstStyle/>
          <a:p>
            <a:fld id="{E21DE4FC-5396-4131-937D-37A1E5909636}" type="datetime1">
              <a:rPr lang="en-IN" smtClean="0"/>
              <a:t>13-01-2026</a:t>
            </a:fld>
            <a:endParaRPr lang="en-IN"/>
          </a:p>
        </p:txBody>
      </p:sp>
      <p:sp>
        <p:nvSpPr>
          <p:cNvPr id="8" name="Footer Placeholder 7">
            <a:extLst>
              <a:ext uri="{FF2B5EF4-FFF2-40B4-BE49-F238E27FC236}">
                <a16:creationId xmlns:a16="http://schemas.microsoft.com/office/drawing/2014/main" id="{E3CCEA83-3FDB-4A30-A38D-BBD6A513C5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AE9099-0277-4411-9A04-5E07C4195047}"/>
              </a:ext>
            </a:extLst>
          </p:cNvPr>
          <p:cNvSpPr>
            <a:spLocks noGrp="1"/>
          </p:cNvSpPr>
          <p:nvPr>
            <p:ph type="sldNum" sz="quarter" idx="12"/>
          </p:nvPr>
        </p:nvSpPr>
        <p:spPr/>
        <p:txBody>
          <a:bodyPr/>
          <a:lstStyle/>
          <a:p>
            <a:fld id="{C5DB64A5-A81E-4331-AADA-15162DEBFAEB}" type="slidenum">
              <a:rPr lang="en-IN" smtClean="0"/>
              <a:pPr/>
              <a:t>‹#›</a:t>
            </a:fld>
            <a:endParaRPr lang="en-IN"/>
          </a:p>
        </p:txBody>
      </p:sp>
    </p:spTree>
    <p:extLst>
      <p:ext uri="{BB962C8B-B14F-4D97-AF65-F5344CB8AC3E}">
        <p14:creationId xmlns:p14="http://schemas.microsoft.com/office/powerpoint/2010/main" val="400407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FB0-C5F3-43E0-BF80-A0FEC0A9544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97E396-2276-4F5D-9995-3EFC876847CC}"/>
              </a:ext>
            </a:extLst>
          </p:cNvPr>
          <p:cNvSpPr>
            <a:spLocks noGrp="1"/>
          </p:cNvSpPr>
          <p:nvPr>
            <p:ph type="dt" sz="half" idx="10"/>
          </p:nvPr>
        </p:nvSpPr>
        <p:spPr/>
        <p:txBody>
          <a:bodyPr/>
          <a:lstStyle/>
          <a:p>
            <a:fld id="{65E32E49-FA7E-4F9D-AA0A-8B3821DDB901}" type="datetime1">
              <a:rPr lang="en-IN" smtClean="0"/>
              <a:t>13-01-2026</a:t>
            </a:fld>
            <a:endParaRPr lang="en-IN"/>
          </a:p>
        </p:txBody>
      </p:sp>
      <p:sp>
        <p:nvSpPr>
          <p:cNvPr id="4" name="Footer Placeholder 3">
            <a:extLst>
              <a:ext uri="{FF2B5EF4-FFF2-40B4-BE49-F238E27FC236}">
                <a16:creationId xmlns:a16="http://schemas.microsoft.com/office/drawing/2014/main" id="{271E60EC-0075-418D-8EF8-667F4EF7C3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4BA8DB2-71C7-433C-87F2-FA1404493A94}"/>
              </a:ext>
            </a:extLst>
          </p:cNvPr>
          <p:cNvSpPr>
            <a:spLocks noGrp="1"/>
          </p:cNvSpPr>
          <p:nvPr>
            <p:ph type="sldNum" sz="quarter" idx="12"/>
          </p:nvPr>
        </p:nvSpPr>
        <p:spPr/>
        <p:txBody>
          <a:bodyPr/>
          <a:lstStyle/>
          <a:p>
            <a:fld id="{C5DB64A5-A81E-4331-AADA-15162DEBFAEB}" type="slidenum">
              <a:rPr lang="en-IN" smtClean="0"/>
              <a:pPr/>
              <a:t>‹#›</a:t>
            </a:fld>
            <a:endParaRPr lang="en-IN"/>
          </a:p>
        </p:txBody>
      </p:sp>
    </p:spTree>
    <p:extLst>
      <p:ext uri="{BB962C8B-B14F-4D97-AF65-F5344CB8AC3E}">
        <p14:creationId xmlns:p14="http://schemas.microsoft.com/office/powerpoint/2010/main" val="184506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697C5-6E08-439D-9ED0-A7CEFCF5872C}"/>
              </a:ext>
            </a:extLst>
          </p:cNvPr>
          <p:cNvSpPr>
            <a:spLocks noGrp="1"/>
          </p:cNvSpPr>
          <p:nvPr>
            <p:ph type="dt" sz="half" idx="10"/>
          </p:nvPr>
        </p:nvSpPr>
        <p:spPr/>
        <p:txBody>
          <a:bodyPr/>
          <a:lstStyle/>
          <a:p>
            <a:fld id="{43E39710-183E-411C-9EA4-917DFB8C526B}" type="datetime1">
              <a:rPr lang="en-IN" smtClean="0"/>
              <a:t>13-01-2026</a:t>
            </a:fld>
            <a:endParaRPr lang="en-IN"/>
          </a:p>
        </p:txBody>
      </p:sp>
      <p:sp>
        <p:nvSpPr>
          <p:cNvPr id="3" name="Footer Placeholder 2">
            <a:extLst>
              <a:ext uri="{FF2B5EF4-FFF2-40B4-BE49-F238E27FC236}">
                <a16:creationId xmlns:a16="http://schemas.microsoft.com/office/drawing/2014/main" id="{D94B9D44-F252-42BD-A5F2-3D11E277977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D9191BD-2F64-4E75-8CA7-8900D3E26C95}"/>
              </a:ext>
            </a:extLst>
          </p:cNvPr>
          <p:cNvSpPr>
            <a:spLocks noGrp="1"/>
          </p:cNvSpPr>
          <p:nvPr>
            <p:ph type="sldNum" sz="quarter" idx="12"/>
          </p:nvPr>
        </p:nvSpPr>
        <p:spPr/>
        <p:txBody>
          <a:bodyPr/>
          <a:lstStyle/>
          <a:p>
            <a:fld id="{C5DB64A5-A81E-4331-AADA-15162DEBFAEB}" type="slidenum">
              <a:rPr lang="en-IN" smtClean="0"/>
              <a:pPr/>
              <a:t>‹#›</a:t>
            </a:fld>
            <a:endParaRPr lang="en-IN"/>
          </a:p>
        </p:txBody>
      </p:sp>
    </p:spTree>
    <p:extLst>
      <p:ext uri="{BB962C8B-B14F-4D97-AF65-F5344CB8AC3E}">
        <p14:creationId xmlns:p14="http://schemas.microsoft.com/office/powerpoint/2010/main" val="1426693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1C81-E314-4645-92DF-C92C7A5EF996}"/>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B8DF4F-E4DC-46C7-9F1E-00347AF308E6}"/>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EE521D-EFCE-4959-B3B8-911F033E38EE}"/>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4CCA3B-5068-4198-B836-FE8C218639E4}"/>
              </a:ext>
            </a:extLst>
          </p:cNvPr>
          <p:cNvSpPr>
            <a:spLocks noGrp="1"/>
          </p:cNvSpPr>
          <p:nvPr>
            <p:ph type="dt" sz="half" idx="10"/>
          </p:nvPr>
        </p:nvSpPr>
        <p:spPr/>
        <p:txBody>
          <a:bodyPr/>
          <a:lstStyle/>
          <a:p>
            <a:fld id="{2D111FAF-9EF1-4551-99C5-0E19D7BBB60A}" type="datetime1">
              <a:rPr lang="en-IN" smtClean="0"/>
              <a:t>13-01-2026</a:t>
            </a:fld>
            <a:endParaRPr lang="en-IN"/>
          </a:p>
        </p:txBody>
      </p:sp>
      <p:sp>
        <p:nvSpPr>
          <p:cNvPr id="6" name="Footer Placeholder 5">
            <a:extLst>
              <a:ext uri="{FF2B5EF4-FFF2-40B4-BE49-F238E27FC236}">
                <a16:creationId xmlns:a16="http://schemas.microsoft.com/office/drawing/2014/main" id="{ED8B4733-EF58-4190-A76F-3CFFC789FD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09ABF7-0876-47C7-B10C-4A2C74210DE5}"/>
              </a:ext>
            </a:extLst>
          </p:cNvPr>
          <p:cNvSpPr>
            <a:spLocks noGrp="1"/>
          </p:cNvSpPr>
          <p:nvPr>
            <p:ph type="sldNum" sz="quarter" idx="12"/>
          </p:nvPr>
        </p:nvSpPr>
        <p:spPr/>
        <p:txBody>
          <a:bodyPr/>
          <a:lstStyle/>
          <a:p>
            <a:fld id="{C5DB64A5-A81E-4331-AADA-15162DEBFAEB}" type="slidenum">
              <a:rPr lang="en-IN" smtClean="0"/>
              <a:pPr/>
              <a:t>‹#›</a:t>
            </a:fld>
            <a:endParaRPr lang="en-IN"/>
          </a:p>
        </p:txBody>
      </p:sp>
    </p:spTree>
    <p:extLst>
      <p:ext uri="{BB962C8B-B14F-4D97-AF65-F5344CB8AC3E}">
        <p14:creationId xmlns:p14="http://schemas.microsoft.com/office/powerpoint/2010/main" val="193941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7E43-4519-4BFD-9F1C-D3F65B2A78CA}"/>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9C58EB0-2D4B-4746-A70F-E96DA505A626}"/>
              </a:ext>
            </a:extLst>
          </p:cNvPr>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A24417E-D57B-441C-913F-88DEEFE638C5}"/>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A44F2-8CCB-4E88-B091-307EBB1D7AEF}"/>
              </a:ext>
            </a:extLst>
          </p:cNvPr>
          <p:cNvSpPr>
            <a:spLocks noGrp="1"/>
          </p:cNvSpPr>
          <p:nvPr>
            <p:ph type="dt" sz="half" idx="10"/>
          </p:nvPr>
        </p:nvSpPr>
        <p:spPr/>
        <p:txBody>
          <a:bodyPr/>
          <a:lstStyle/>
          <a:p>
            <a:fld id="{0B764E48-384B-461D-AB24-FCEF0DEE0CA4}" type="datetime1">
              <a:rPr lang="en-IN" smtClean="0"/>
              <a:t>13-01-2026</a:t>
            </a:fld>
            <a:endParaRPr lang="en-IN"/>
          </a:p>
        </p:txBody>
      </p:sp>
      <p:sp>
        <p:nvSpPr>
          <p:cNvPr id="6" name="Footer Placeholder 5">
            <a:extLst>
              <a:ext uri="{FF2B5EF4-FFF2-40B4-BE49-F238E27FC236}">
                <a16:creationId xmlns:a16="http://schemas.microsoft.com/office/drawing/2014/main" id="{F174BB4C-AE7F-4EDE-8DE4-C3ECFCA9A7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296A40-1391-41BA-AEE4-7AEF4190F126}"/>
              </a:ext>
            </a:extLst>
          </p:cNvPr>
          <p:cNvSpPr>
            <a:spLocks noGrp="1"/>
          </p:cNvSpPr>
          <p:nvPr>
            <p:ph type="sldNum" sz="quarter" idx="12"/>
          </p:nvPr>
        </p:nvSpPr>
        <p:spPr/>
        <p:txBody>
          <a:bodyPr/>
          <a:lstStyle/>
          <a:p>
            <a:fld id="{C5DB64A5-A81E-4331-AADA-15162DEBFAEB}" type="slidenum">
              <a:rPr lang="en-IN" smtClean="0"/>
              <a:pPr/>
              <a:t>‹#›</a:t>
            </a:fld>
            <a:endParaRPr lang="en-IN"/>
          </a:p>
        </p:txBody>
      </p:sp>
    </p:spTree>
    <p:extLst>
      <p:ext uri="{BB962C8B-B14F-4D97-AF65-F5344CB8AC3E}">
        <p14:creationId xmlns:p14="http://schemas.microsoft.com/office/powerpoint/2010/main" val="123027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01ABEF-486E-450A-B81F-DF392DA79D19}"/>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FC4532-D518-45EE-B9D4-3354DC125DB2}"/>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183442-A690-44DA-AEB0-8D280BA52EB4}"/>
              </a:ext>
            </a:extLst>
          </p:cNvPr>
          <p:cNvSpPr>
            <a:spLocks noGrp="1"/>
          </p:cNvSpPr>
          <p:nvPr>
            <p:ph type="dt" sz="half" idx="2"/>
          </p:nvPr>
        </p:nvSpPr>
        <p:spPr>
          <a:xfrm>
            <a:off x="838199"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2A607-E1D2-4998-BC52-D316DF6C0E9C}" type="datetime1">
              <a:rPr lang="en-IN" smtClean="0"/>
              <a:t>13-01-2026</a:t>
            </a:fld>
            <a:endParaRPr lang="en-IN"/>
          </a:p>
        </p:txBody>
      </p:sp>
      <p:sp>
        <p:nvSpPr>
          <p:cNvPr id="5" name="Footer Placeholder 4">
            <a:extLst>
              <a:ext uri="{FF2B5EF4-FFF2-40B4-BE49-F238E27FC236}">
                <a16:creationId xmlns:a16="http://schemas.microsoft.com/office/drawing/2014/main" id="{75891E93-4CB3-4DD9-B9CD-D3765B9CBE7F}"/>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D3E759-256B-476D-B62F-0546F8150C60}"/>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B64A5-A81E-4331-AADA-15162DEBFAEB}" type="slidenum">
              <a:rPr lang="en-IN" smtClean="0"/>
              <a:pPr/>
              <a:t>‹#›</a:t>
            </a:fld>
            <a:endParaRPr lang="en-IN"/>
          </a:p>
        </p:txBody>
      </p:sp>
    </p:spTree>
    <p:extLst>
      <p:ext uri="{BB962C8B-B14F-4D97-AF65-F5344CB8AC3E}">
        <p14:creationId xmlns:p14="http://schemas.microsoft.com/office/powerpoint/2010/main" val="1829171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18.jpe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jpe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Content Placeholder 4">
            <a:extLst>
              <a:ext uri="{FF2B5EF4-FFF2-40B4-BE49-F238E27FC236}">
                <a16:creationId xmlns:a16="http://schemas.microsoft.com/office/drawing/2014/main" id="{D414DC8B-128D-49B2-9DCA-0E1DD7F4C7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16076"/>
            <a:ext cx="121920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5">
            <a:extLst>
              <a:ext uri="{FF2B5EF4-FFF2-40B4-BE49-F238E27FC236}">
                <a16:creationId xmlns:a16="http://schemas.microsoft.com/office/drawing/2014/main" id="{FB4BAE62-A181-46F6-ADA8-028878FA70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8216" y="2083422"/>
            <a:ext cx="8843963" cy="46259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77E87DC-24D6-4EA4-9B7E-FE3E2FB2E9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1920" y="0"/>
            <a:ext cx="6008757" cy="19412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306"/>
    </mc:Choice>
    <mc:Fallback xmlns="">
      <p:transition spd="slow" advTm="630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81FA8-01CD-95B9-CF81-28C98A457D7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73A7522-FA5E-4E7E-2874-14166895A553}"/>
              </a:ext>
            </a:extLst>
          </p:cNvPr>
          <p:cNvSpPr>
            <a:spLocks noGrp="1"/>
          </p:cNvSpPr>
          <p:nvPr>
            <p:ph type="title"/>
          </p:nvPr>
        </p:nvSpPr>
        <p:spPr>
          <a:xfrm>
            <a:off x="0" y="0"/>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eaLnBrk="1" hangingPunct="1">
              <a:lnSpc>
                <a:spcPct val="100000"/>
              </a:lnSpc>
            </a:pPr>
            <a:r>
              <a:rPr lang="en-IN" altLang="en-US" sz="48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t>Bachelors of Commerce</a:t>
            </a:r>
            <a:endParaRPr lang="en-IN" altLang="en-US" sz="20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6" name="Picture 5" descr="echnzarre.png">
            <a:extLst>
              <a:ext uri="{FF2B5EF4-FFF2-40B4-BE49-F238E27FC236}">
                <a16:creationId xmlns:a16="http://schemas.microsoft.com/office/drawing/2014/main" id="{2DD9BAC8-1793-A7C6-5852-01C9BDC2F146}"/>
              </a:ext>
            </a:extLst>
          </p:cNvPr>
          <p:cNvPicPr>
            <a:picLocks noChangeAspect="1"/>
          </p:cNvPicPr>
          <p:nvPr/>
        </p:nvPicPr>
        <p:blipFill>
          <a:blip r:embed="rId2"/>
          <a:srcRect r="80138" b="36672"/>
          <a:stretch>
            <a:fillRect/>
          </a:stretch>
        </p:blipFill>
        <p:spPr>
          <a:xfrm>
            <a:off x="10944108" y="178238"/>
            <a:ext cx="1098805" cy="890433"/>
          </a:xfrm>
          <a:prstGeom prst="rect">
            <a:avLst/>
          </a:prstGeom>
          <a:effectLst>
            <a:glow rad="101600">
              <a:schemeClr val="bg1">
                <a:alpha val="60000"/>
              </a:schemeClr>
            </a:glow>
          </a:effectLst>
        </p:spPr>
      </p:pic>
      <p:sp>
        <p:nvSpPr>
          <p:cNvPr id="8" name="Rectangle 7">
            <a:extLst>
              <a:ext uri="{FF2B5EF4-FFF2-40B4-BE49-F238E27FC236}">
                <a16:creationId xmlns:a16="http://schemas.microsoft.com/office/drawing/2014/main" id="{E65BAD30-30EE-B164-2622-EB264EB31A81}"/>
              </a:ext>
            </a:extLst>
          </p:cNvPr>
          <p:cNvSpPr/>
          <p:nvPr/>
        </p:nvSpPr>
        <p:spPr>
          <a:xfrm>
            <a:off x="0" y="1246909"/>
            <a:ext cx="12192000" cy="5611091"/>
          </a:xfrm>
          <a:prstGeom prst="rect">
            <a:avLst/>
          </a:prstGeom>
          <a:solidFill>
            <a:srgbClr val="253B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Offered under three Different Streams</a:t>
            </a:r>
          </a:p>
          <a:p>
            <a:pPr marL="285750" indent="-285750">
              <a:buFont typeface="Arial" panose="020B0604020202020204" pitchFamily="34" charset="0"/>
              <a:buChar char="•"/>
            </a:pPr>
            <a:r>
              <a:rPr lang="en-IN" sz="3600" dirty="0"/>
              <a:t>Executive- </a:t>
            </a:r>
            <a:r>
              <a:rPr lang="en-US" sz="2400" i="1" dirty="0">
                <a:latin typeface="Times New Roman" panose="02020603050405020304" pitchFamily="18" charset="0"/>
                <a:cs typeface="Times New Roman" panose="02020603050405020304" pitchFamily="18" charset="0"/>
              </a:rPr>
              <a:t>This program enables students to earn a degree certificate from Bengaluru North University</a:t>
            </a:r>
          </a:p>
          <a:p>
            <a:pPr marL="285750" indent="-285750">
              <a:buFont typeface="Arial" panose="020B0604020202020204" pitchFamily="34" charset="0"/>
              <a:buChar char="•"/>
            </a:pPr>
            <a:endParaRPr lang="en-IN" sz="2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600" dirty="0"/>
              <a:t>Professional- </a:t>
            </a:r>
            <a:r>
              <a:rPr lang="en-US" sz="2400" i="1" dirty="0">
                <a:latin typeface="Times New Roman" panose="02020603050405020304" pitchFamily="18" charset="0"/>
                <a:cs typeface="Times New Roman" panose="02020603050405020304" pitchFamily="18" charset="0"/>
              </a:rPr>
              <a:t>Along with the degree, students gain industry-ready skills through value-added programs.</a:t>
            </a:r>
          </a:p>
          <a:p>
            <a:pPr marL="285750" indent="-285750">
              <a:buFont typeface="Arial" panose="020B0604020202020204" pitchFamily="34" charset="0"/>
              <a:buChar char="•"/>
            </a:pPr>
            <a:endParaRPr lang="en-IN" sz="2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200" dirty="0"/>
              <a:t>Global Certification- </a:t>
            </a:r>
            <a:r>
              <a:rPr lang="en-US" sz="2000" i="1" dirty="0">
                <a:latin typeface="Times New Roman" panose="02020603050405020304" pitchFamily="18" charset="0"/>
                <a:cs typeface="Times New Roman" panose="02020603050405020304" pitchFamily="18" charset="0"/>
              </a:rPr>
              <a:t>Gain a competitive edge with Global Certification, making student more attractive to employers.</a:t>
            </a:r>
            <a:endParaRPr lang="en-IN" sz="2000" i="1" dirty="0">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508488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66129-3D27-1185-C2A0-BE5F5FD641D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89D8CE0-3404-D79A-8771-7A2FC54A3251}"/>
              </a:ext>
            </a:extLst>
          </p:cNvPr>
          <p:cNvSpPr>
            <a:spLocks noGrp="1"/>
          </p:cNvSpPr>
          <p:nvPr>
            <p:ph type="title"/>
          </p:nvPr>
        </p:nvSpPr>
        <p:spPr>
          <a:xfrm>
            <a:off x="0" y="-1"/>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lnSpc>
                <a:spcPct val="100000"/>
              </a:lnSpc>
            </a:pPr>
            <a:r>
              <a:rPr lang="en-IN" sz="2400" b="1" i="0" dirty="0">
                <a:solidFill>
                  <a:srgbClr val="FFFFFF"/>
                </a:solidFill>
                <a:effectLst/>
                <a:latin typeface="Poppins" panose="00000500000000000000" pitchFamily="2" charset="0"/>
              </a:rPr>
              <a:t>BACHELOR OF </a:t>
            </a:r>
            <a:r>
              <a:rPr lang="en-IN" sz="2400" b="1" dirty="0">
                <a:solidFill>
                  <a:srgbClr val="FFFFFF"/>
                </a:solidFill>
                <a:latin typeface="Poppins" panose="00000500000000000000" pitchFamily="2" charset="0"/>
              </a:rPr>
              <a:t>COMMERCE</a:t>
            </a:r>
            <a:br>
              <a:rPr lang="en-IN" sz="1600" b="1" i="0" dirty="0">
                <a:solidFill>
                  <a:srgbClr val="FFFFFF"/>
                </a:solidFill>
                <a:effectLst/>
                <a:latin typeface="Poppins" panose="00000500000000000000" pitchFamily="2" charset="0"/>
              </a:rPr>
            </a:br>
            <a:endPar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6" name="Picture 5" descr="echnzarre.png">
            <a:extLst>
              <a:ext uri="{FF2B5EF4-FFF2-40B4-BE49-F238E27FC236}">
                <a16:creationId xmlns:a16="http://schemas.microsoft.com/office/drawing/2014/main" id="{2F81D787-24A9-AE65-7B34-0CF2BBA63FFE}"/>
              </a:ext>
            </a:extLst>
          </p:cNvPr>
          <p:cNvPicPr>
            <a:picLocks noChangeAspect="1"/>
          </p:cNvPicPr>
          <p:nvPr/>
        </p:nvPicPr>
        <p:blipFill>
          <a:blip r:embed="rId2"/>
          <a:srcRect r="80138" b="36672"/>
          <a:stretch>
            <a:fillRect/>
          </a:stretch>
        </p:blipFill>
        <p:spPr>
          <a:xfrm>
            <a:off x="11093195" y="176368"/>
            <a:ext cx="1098805" cy="890433"/>
          </a:xfrm>
          <a:prstGeom prst="rect">
            <a:avLst/>
          </a:prstGeom>
          <a:effectLst>
            <a:glow rad="101600">
              <a:schemeClr val="bg1">
                <a:alpha val="60000"/>
              </a:schemeClr>
            </a:glow>
          </a:effectLst>
        </p:spPr>
      </p:pic>
      <p:sp>
        <p:nvSpPr>
          <p:cNvPr id="2" name="Rectangle 1">
            <a:extLst>
              <a:ext uri="{FF2B5EF4-FFF2-40B4-BE49-F238E27FC236}">
                <a16:creationId xmlns:a16="http://schemas.microsoft.com/office/drawing/2014/main" id="{A79C7C3A-D5FC-7E42-AFF4-1EB3893D34A6}"/>
              </a:ext>
            </a:extLst>
          </p:cNvPr>
          <p:cNvSpPr/>
          <p:nvPr/>
        </p:nvSpPr>
        <p:spPr>
          <a:xfrm>
            <a:off x="1006842" y="1527155"/>
            <a:ext cx="4082315" cy="1077218"/>
          </a:xfrm>
          <a:prstGeom prst="rect">
            <a:avLst/>
          </a:prstGeom>
          <a:noFill/>
        </p:spPr>
        <p:txBody>
          <a:bodyPr wrap="square" lIns="91440" tIns="45720" rIns="91440" bIns="45720">
            <a:spAutoFit/>
          </a:bodyPr>
          <a:lstStyle/>
          <a:p>
            <a:pPr algn="ct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Value Added Program-Professional Stream</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angle 2">
            <a:extLst>
              <a:ext uri="{FF2B5EF4-FFF2-40B4-BE49-F238E27FC236}">
                <a16:creationId xmlns:a16="http://schemas.microsoft.com/office/drawing/2014/main" id="{BC0B3472-3CF8-14EF-8B34-B78A641940A7}"/>
              </a:ext>
            </a:extLst>
          </p:cNvPr>
          <p:cNvSpPr/>
          <p:nvPr/>
        </p:nvSpPr>
        <p:spPr>
          <a:xfrm>
            <a:off x="477520" y="1371600"/>
            <a:ext cx="5140960" cy="5334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07000"/>
              </a:lnSpc>
              <a:spcAft>
                <a:spcPts val="800"/>
              </a:spcAft>
              <a:buFont typeface="Arial" panose="020B0604020202020204" pitchFamily="34" charset="0"/>
              <a:buChar char="•"/>
            </a:pPr>
            <a:endPar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endParaRPr lang="en-IN" kern="100" dirty="0">
              <a:solidFill>
                <a:schemeClr val="tx1"/>
              </a:solidFill>
              <a:latin typeface="Times New Roman" panose="02020603050405020304" pitchFamily="18"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endPar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CA Foundation</a:t>
            </a:r>
          </a:p>
          <a:p>
            <a:pPr marL="285750" indent="-285750">
              <a:lnSpc>
                <a:spcPct val="107000"/>
              </a:lnSpc>
              <a:spcAft>
                <a:spcPts val="800"/>
              </a:spcAft>
              <a:buFont typeface="Arial" panose="020B0604020202020204" pitchFamily="34" charset="0"/>
              <a:buChar char="•"/>
            </a:pPr>
            <a:r>
              <a:rPr lang="en-IN" kern="100" dirty="0">
                <a:solidFill>
                  <a:schemeClr val="tx1"/>
                </a:solidFill>
                <a:latin typeface="Times New Roman" panose="02020603050405020304" pitchFamily="18" charset="0"/>
                <a:ea typeface="Calibri" panose="020F0502020204030204" pitchFamily="34" charset="0"/>
                <a:cs typeface="Tunga" panose="020B0502040204020203" pitchFamily="34" charset="0"/>
              </a:rPr>
              <a:t>Digital Marketing an Social Media</a:t>
            </a:r>
            <a:endParaRPr lang="en-IN" kern="100" dirty="0">
              <a:solidFill>
                <a:schemeClr val="tx1"/>
              </a:solidFill>
              <a:latin typeface="Calibri" panose="020F0502020204030204" pitchFamily="34"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r>
              <a:rPr lang="en-IN" kern="100" dirty="0">
                <a:solidFill>
                  <a:schemeClr val="tx1"/>
                </a:solidFill>
                <a:latin typeface="Times New Roman" panose="02020603050405020304" pitchFamily="18" charset="0"/>
                <a:ea typeface="Calibri" panose="020F0502020204030204" pitchFamily="34" charset="0"/>
                <a:cs typeface="Tunga" panose="020B0502040204020203" pitchFamily="34" charset="0"/>
              </a:rPr>
              <a:t>Artificial Intelligence in Business</a:t>
            </a:r>
            <a:endParaRPr lang="en-IN" kern="100" dirty="0">
              <a:solidFill>
                <a:schemeClr val="tx1"/>
              </a:solidFill>
              <a:latin typeface="Calibri" panose="020F0502020204030204" pitchFamily="34"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r>
              <a:rPr lang="en-IN" kern="100" dirty="0">
                <a:solidFill>
                  <a:schemeClr val="tx1"/>
                </a:solidFill>
                <a:latin typeface="Times New Roman" panose="02020603050405020304" pitchFamily="18" charset="0"/>
                <a:ea typeface="Calibri" panose="020F0502020204030204" pitchFamily="34" charset="0"/>
                <a:cs typeface="Tunga" panose="020B0502040204020203" pitchFamily="34" charset="0"/>
              </a:rPr>
              <a:t>Cybersecurity for Business </a:t>
            </a:r>
          </a:p>
          <a:p>
            <a:pPr marL="285750" indent="-285750">
              <a:lnSpc>
                <a:spcPct val="107000"/>
              </a:lnSpc>
              <a:spcAft>
                <a:spcPts val="800"/>
              </a:spcAft>
              <a:buFont typeface="Arial" panose="020B0604020202020204" pitchFamily="34" charset="0"/>
              <a:buChar char="•"/>
            </a:pPr>
            <a:r>
              <a:rPr lang="en-IN" kern="100" dirty="0">
                <a:solidFill>
                  <a:schemeClr val="tx1"/>
                </a:solidFill>
                <a:latin typeface="Times New Roman" panose="02020603050405020304" pitchFamily="18" charset="0"/>
                <a:ea typeface="Calibri" panose="020F0502020204030204" pitchFamily="34" charset="0"/>
                <a:cs typeface="Tunga" panose="020B0502040204020203" pitchFamily="34" charset="0"/>
              </a:rPr>
              <a:t>MS Excel, Word &amp; Power Point Presentation Workshop</a:t>
            </a:r>
            <a:endParaRPr lang="en-IN" kern="100" dirty="0">
              <a:solidFill>
                <a:schemeClr val="tx1"/>
              </a:solidFill>
              <a:latin typeface="Calibri" panose="020F0502020204030204" pitchFamily="34"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r>
              <a:rPr lang="en-IN" kern="100" dirty="0">
                <a:solidFill>
                  <a:schemeClr val="tx1"/>
                </a:solidFill>
                <a:latin typeface="Times New Roman" panose="02020603050405020304" pitchFamily="18" charset="0"/>
                <a:ea typeface="Calibri" panose="020F0502020204030204" pitchFamily="34" charset="0"/>
                <a:cs typeface="Tunga" panose="020B0502040204020203" pitchFamily="34" charset="0"/>
              </a:rPr>
              <a:t>Foreign Language- French, German, Japanese</a:t>
            </a:r>
            <a:endParaRPr lang="en-IN" kern="100" dirty="0">
              <a:solidFill>
                <a:schemeClr val="tx1"/>
              </a:solidFill>
              <a:latin typeface="Calibri" panose="020F0502020204030204" pitchFamily="34"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r>
              <a:rPr lang="en-IN" kern="100" dirty="0">
                <a:solidFill>
                  <a:schemeClr val="tx1"/>
                </a:solidFill>
                <a:latin typeface="Times New Roman" panose="02020603050405020304" pitchFamily="18" charset="0"/>
                <a:ea typeface="Calibri" panose="020F0502020204030204" pitchFamily="34" charset="0"/>
                <a:cs typeface="Tunga" panose="020B0502040204020203" pitchFamily="34" charset="0"/>
              </a:rPr>
              <a:t>National Industrial Visit </a:t>
            </a:r>
            <a:endParaRPr lang="en-IN" kern="100" dirty="0">
              <a:solidFill>
                <a:schemeClr val="tx1"/>
              </a:solidFill>
              <a:latin typeface="Calibri" panose="020F0502020204030204" pitchFamily="34" charset="0"/>
              <a:ea typeface="Calibri" panose="020F0502020204030204" pitchFamily="34" charset="0"/>
              <a:cs typeface="Tunga" panose="020B0502040204020203" pitchFamily="34" charset="0"/>
            </a:endParaRPr>
          </a:p>
          <a:p>
            <a:pPr>
              <a:lnSpc>
                <a:spcPct val="107000"/>
              </a:lnSpc>
              <a:spcAft>
                <a:spcPts val="800"/>
              </a:spcAft>
            </a:pPr>
            <a:endPar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endParaRPr>
          </a:p>
        </p:txBody>
      </p:sp>
      <p:sp>
        <p:nvSpPr>
          <p:cNvPr id="11" name="Rectangle 10">
            <a:extLst>
              <a:ext uri="{FF2B5EF4-FFF2-40B4-BE49-F238E27FC236}">
                <a16:creationId xmlns:a16="http://schemas.microsoft.com/office/drawing/2014/main" id="{9184818D-2207-2206-4B35-6EA577D86541}"/>
              </a:ext>
            </a:extLst>
          </p:cNvPr>
          <p:cNvSpPr/>
          <p:nvPr/>
        </p:nvSpPr>
        <p:spPr>
          <a:xfrm>
            <a:off x="6333490" y="1371600"/>
            <a:ext cx="5140960" cy="52806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ACCA-Association of Chartered Certified Accountants-International Institutional Certificate UK</a:t>
            </a:r>
          </a:p>
          <a:p>
            <a:pPr marL="342900" indent="-342900">
              <a:buFont typeface="Arial" panose="020B0604020202020204" pitchFamily="34" charset="0"/>
              <a:buChar char="•"/>
            </a:pPr>
            <a:endParaRPr lang="en-IN" sz="1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Business Analytics-Global Certification</a:t>
            </a:r>
          </a:p>
          <a:p>
            <a:pPr marL="342900" indent="-342900">
              <a:buFont typeface="Arial" panose="020B0604020202020204" pitchFamily="34" charset="0"/>
              <a:buChar char="•"/>
            </a:pPr>
            <a:endParaRPr lang="en-IN" sz="1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Digital Marketing &amp; E-Commerce- Global Certification</a:t>
            </a:r>
            <a:endParaRPr lang="en-IN" dirty="0">
              <a:solidFill>
                <a:schemeClr val="tx1"/>
              </a:solidFill>
              <a:latin typeface="Times New Roman" panose="02020603050405020304" pitchFamily="18" charset="0"/>
              <a:cs typeface="Times New Roman" panose="02020603050405020304" pitchFamily="18" charset="0"/>
            </a:endParaRPr>
          </a:p>
          <a:p>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8D73D86D-6656-579B-CB85-139EF437A24A}"/>
              </a:ext>
            </a:extLst>
          </p:cNvPr>
          <p:cNvSpPr/>
          <p:nvPr/>
        </p:nvSpPr>
        <p:spPr>
          <a:xfrm>
            <a:off x="6956449" y="1371600"/>
            <a:ext cx="3895042" cy="1754326"/>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Executive Stream </a:t>
            </a:r>
          </a:p>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with </a:t>
            </a:r>
          </a:p>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Global Certification</a:t>
            </a:r>
          </a:p>
        </p:txBody>
      </p:sp>
    </p:spTree>
    <p:extLst>
      <p:ext uri="{BB962C8B-B14F-4D97-AF65-F5344CB8AC3E}">
        <p14:creationId xmlns:p14="http://schemas.microsoft.com/office/powerpoint/2010/main" val="683860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724AB-7CDA-283D-50B2-1256E4261EF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90BD79B-F382-E5CE-F371-7A591B19A917}"/>
              </a:ext>
            </a:extLst>
          </p:cNvPr>
          <p:cNvSpPr>
            <a:spLocks noGrp="1"/>
          </p:cNvSpPr>
          <p:nvPr>
            <p:ph type="title"/>
          </p:nvPr>
        </p:nvSpPr>
        <p:spPr>
          <a:xfrm>
            <a:off x="0" y="-1"/>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lnSpc>
                <a:spcPct val="100000"/>
              </a:lnSpc>
            </a:pPr>
            <a:r>
              <a:rPr lang="en-IN" sz="2400" b="1" i="0" dirty="0">
                <a:solidFill>
                  <a:srgbClr val="FFFFFF"/>
                </a:solidFill>
                <a:effectLst/>
                <a:latin typeface="Poppins" panose="00000500000000000000" pitchFamily="2" charset="0"/>
              </a:rPr>
              <a:t>Why BACHELOR OF Commerce….?</a:t>
            </a:r>
            <a:br>
              <a:rPr lang="en-IN" sz="1600" b="1" i="0" dirty="0">
                <a:solidFill>
                  <a:srgbClr val="FFFFFF"/>
                </a:solidFill>
                <a:effectLst/>
                <a:latin typeface="Poppins" panose="00000500000000000000" pitchFamily="2" charset="0"/>
              </a:rPr>
            </a:br>
            <a:endPar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9" name="Picture 8" descr="echnzarre.png">
            <a:extLst>
              <a:ext uri="{FF2B5EF4-FFF2-40B4-BE49-F238E27FC236}">
                <a16:creationId xmlns:a16="http://schemas.microsoft.com/office/drawing/2014/main" id="{9E48D453-BD5C-235B-CAC4-07CE7D472C17}"/>
              </a:ext>
            </a:extLst>
          </p:cNvPr>
          <p:cNvPicPr>
            <a:picLocks noChangeAspect="1"/>
          </p:cNvPicPr>
          <p:nvPr/>
        </p:nvPicPr>
        <p:blipFill>
          <a:blip r:embed="rId2"/>
          <a:srcRect r="80138" b="36672"/>
          <a:stretch>
            <a:fillRect/>
          </a:stretch>
        </p:blipFill>
        <p:spPr>
          <a:xfrm>
            <a:off x="11093195" y="176368"/>
            <a:ext cx="1098805" cy="890433"/>
          </a:xfrm>
          <a:prstGeom prst="rect">
            <a:avLst/>
          </a:prstGeom>
          <a:effectLst>
            <a:glow rad="101600">
              <a:schemeClr val="bg1">
                <a:alpha val="60000"/>
              </a:schemeClr>
            </a:glow>
          </a:effectLst>
        </p:spPr>
      </p:pic>
      <p:pic>
        <p:nvPicPr>
          <p:cNvPr id="1026" name="Picture 2" descr="44,766 Confused Career Royalty-Free Photos and Stock Images | Shutterstock">
            <a:extLst>
              <a:ext uri="{FF2B5EF4-FFF2-40B4-BE49-F238E27FC236}">
                <a16:creationId xmlns:a16="http://schemas.microsoft.com/office/drawing/2014/main" id="{48CF6A03-E883-6ABA-C7B7-4E538B61C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 y="2125802"/>
            <a:ext cx="4246880" cy="3514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9D8DF8-F800-265B-C620-8B88C65C9C6F}"/>
              </a:ext>
            </a:extLst>
          </p:cNvPr>
          <p:cNvSpPr txBox="1"/>
          <p:nvPr/>
        </p:nvSpPr>
        <p:spPr>
          <a:xfrm>
            <a:off x="4961634" y="1959560"/>
            <a:ext cx="6844285" cy="3847207"/>
          </a:xfrm>
          <a:prstGeom prst="rect">
            <a:avLst/>
          </a:prstGeom>
          <a:noFill/>
        </p:spPr>
        <p:txBody>
          <a:bodyPr wrap="square">
            <a:spAutoFit/>
          </a:bodyPr>
          <a:lstStyle/>
          <a:p>
            <a:pPr algn="just"/>
            <a:r>
              <a:rPr lang="en-US" sz="2000" b="0" i="0" dirty="0">
                <a:effectLst/>
                <a:latin typeface="Times New Roman" panose="02020603050405020304" pitchFamily="18" charset="0"/>
                <a:cs typeface="Times New Roman" panose="02020603050405020304" pitchFamily="18" charset="0"/>
              </a:rPr>
              <a:t>This Programme initiates the students into the principles and practices of advanced accounting and the dynamics of management, marketing, banking, auditing, company law, secretarial practice and allied disciplines. This degree is designed to develop excellent analytical skills, which are valuable to decision-making in the areas of business, finances, banking, taxes and the economy at large.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main objective of this program is </a:t>
            </a:r>
            <a:r>
              <a:rPr lang="en-US" sz="2000" b="0" i="0" dirty="0">
                <a:effectLst/>
                <a:latin typeface="Times New Roman" panose="02020603050405020304" pitchFamily="18" charset="0"/>
                <a:cs typeface="Times New Roman" panose="02020603050405020304" pitchFamily="18" charset="0"/>
              </a:rPr>
              <a:t>Improving accounting skills and developing business acumen through quality teaching-learning process, mentoring and counseling of students.</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660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ew Horizon College of Engineering on Twitter: &quot;… &quot;"/>
          <p:cNvPicPr>
            <a:picLocks noChangeAspect="1" noChangeArrowheads="1"/>
          </p:cNvPicPr>
          <p:nvPr/>
        </p:nvPicPr>
        <p:blipFill>
          <a:blip r:embed="rId2"/>
          <a:srcRect/>
          <a:stretch>
            <a:fillRect/>
          </a:stretch>
        </p:blipFill>
        <p:spPr bwMode="auto">
          <a:xfrm>
            <a:off x="10781212" y="0"/>
            <a:ext cx="1136469" cy="1136469"/>
          </a:xfrm>
          <a:prstGeom prst="rect">
            <a:avLst/>
          </a:prstGeom>
          <a:noFill/>
        </p:spPr>
      </p:pic>
      <p:sp>
        <p:nvSpPr>
          <p:cNvPr id="4" name="Title 1">
            <a:extLst>
              <a:ext uri="{FF2B5EF4-FFF2-40B4-BE49-F238E27FC236}">
                <a16:creationId xmlns:a16="http://schemas.microsoft.com/office/drawing/2014/main" id="{35F6B106-B846-AAC7-8FC5-FF0DFA66FFBA}"/>
              </a:ext>
            </a:extLst>
          </p:cNvPr>
          <p:cNvSpPr>
            <a:spLocks noGrp="1"/>
          </p:cNvSpPr>
          <p:nvPr>
            <p:ph type="title"/>
          </p:nvPr>
        </p:nvSpPr>
        <p:spPr>
          <a:xfrm>
            <a:off x="0" y="-1"/>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lnSpc>
                <a:spcPct val="100000"/>
              </a:lnSpc>
            </a:pPr>
            <a:r>
              <a:rPr lang="en-IN" sz="2400" b="1" i="0" dirty="0">
                <a:solidFill>
                  <a:srgbClr val="FFFFFF"/>
                </a:solidFill>
                <a:effectLst/>
                <a:latin typeface="Poppins" panose="00000500000000000000" pitchFamily="2" charset="0"/>
              </a:rPr>
              <a:t>CAREERS AFTER BACHELOR OF COMMERCE</a:t>
            </a:r>
            <a:br>
              <a:rPr lang="en-IN" sz="1600" b="1" i="0" dirty="0">
                <a:solidFill>
                  <a:srgbClr val="FFFFFF"/>
                </a:solidFill>
                <a:effectLst/>
                <a:latin typeface="Poppins" panose="00000500000000000000" pitchFamily="2" charset="0"/>
              </a:rPr>
            </a:br>
            <a:endPar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5" name="Picture 4" descr="echnzarre.png">
            <a:extLst>
              <a:ext uri="{FF2B5EF4-FFF2-40B4-BE49-F238E27FC236}">
                <a16:creationId xmlns:a16="http://schemas.microsoft.com/office/drawing/2014/main" id="{5EDA1EF4-4D4F-5D3D-6891-0C8D1D2208D7}"/>
              </a:ext>
            </a:extLst>
          </p:cNvPr>
          <p:cNvPicPr>
            <a:picLocks noChangeAspect="1"/>
          </p:cNvPicPr>
          <p:nvPr/>
        </p:nvPicPr>
        <p:blipFill>
          <a:blip r:embed="rId3"/>
          <a:srcRect r="80138" b="36672"/>
          <a:stretch>
            <a:fillRect/>
          </a:stretch>
        </p:blipFill>
        <p:spPr>
          <a:xfrm>
            <a:off x="11093195" y="176368"/>
            <a:ext cx="1098805" cy="890433"/>
          </a:xfrm>
          <a:prstGeom prst="rect">
            <a:avLst/>
          </a:prstGeom>
          <a:effectLst>
            <a:glow rad="101600">
              <a:schemeClr val="bg1">
                <a:alpha val="60000"/>
              </a:schemeClr>
            </a:glow>
          </a:effectLst>
        </p:spPr>
      </p:pic>
      <p:sp>
        <p:nvSpPr>
          <p:cNvPr id="6" name="TextBox 5">
            <a:extLst>
              <a:ext uri="{FF2B5EF4-FFF2-40B4-BE49-F238E27FC236}">
                <a16:creationId xmlns:a16="http://schemas.microsoft.com/office/drawing/2014/main" id="{CB5A36BD-F309-430A-AF30-BEF24C0C7B20}"/>
              </a:ext>
            </a:extLst>
          </p:cNvPr>
          <p:cNvSpPr txBox="1"/>
          <p:nvPr/>
        </p:nvSpPr>
        <p:spPr>
          <a:xfrm>
            <a:off x="493529" y="1397674"/>
            <a:ext cx="3510916" cy="2585323"/>
          </a:xfrm>
          <a:prstGeom prst="rect">
            <a:avLst/>
          </a:prstGeom>
          <a:noFill/>
        </p:spPr>
        <p:txBody>
          <a:bodyPr wrap="square">
            <a:spAutoFit/>
          </a:bodyPr>
          <a:lstStyle/>
          <a:p>
            <a:r>
              <a:rPr lang="en-US" b="1" u="sng" dirty="0"/>
              <a:t>Accounts and Taxation</a:t>
            </a:r>
          </a:p>
          <a:p>
            <a:endParaRPr lang="en-US" dirty="0"/>
          </a:p>
          <a:p>
            <a:r>
              <a:rPr lang="en-US" dirty="0"/>
              <a:t>CA, ICWA, CPA, ACCA </a:t>
            </a:r>
            <a:r>
              <a:rPr lang="en-US" dirty="0" err="1"/>
              <a:t>etc</a:t>
            </a:r>
            <a:endParaRPr lang="en-US" dirty="0"/>
          </a:p>
          <a:p>
            <a:r>
              <a:rPr lang="en-US" dirty="0"/>
              <a:t>Tax Analyst, Tax Assessment Officers.</a:t>
            </a:r>
          </a:p>
          <a:p>
            <a:r>
              <a:rPr lang="en-US" dirty="0"/>
              <a:t>Developing new Accounting Packages and Software.</a:t>
            </a:r>
          </a:p>
          <a:p>
            <a:r>
              <a:rPr lang="en-US" dirty="0"/>
              <a:t>Audit Controllers, Public Sector Bank Managers </a:t>
            </a:r>
            <a:r>
              <a:rPr lang="en-US" dirty="0" err="1"/>
              <a:t>etc</a:t>
            </a:r>
            <a:endParaRPr lang="en-US" dirty="0"/>
          </a:p>
        </p:txBody>
      </p:sp>
      <p:sp>
        <p:nvSpPr>
          <p:cNvPr id="8" name="TextBox 7">
            <a:extLst>
              <a:ext uri="{FF2B5EF4-FFF2-40B4-BE49-F238E27FC236}">
                <a16:creationId xmlns:a16="http://schemas.microsoft.com/office/drawing/2014/main" id="{9EAF54FF-A460-494D-845A-76AE49BA6B19}"/>
              </a:ext>
            </a:extLst>
          </p:cNvPr>
          <p:cNvSpPr txBox="1"/>
          <p:nvPr/>
        </p:nvSpPr>
        <p:spPr>
          <a:xfrm>
            <a:off x="8107546" y="2924051"/>
            <a:ext cx="4165734" cy="1477328"/>
          </a:xfrm>
          <a:prstGeom prst="rect">
            <a:avLst/>
          </a:prstGeom>
          <a:noFill/>
        </p:spPr>
        <p:txBody>
          <a:bodyPr wrap="square">
            <a:spAutoFit/>
          </a:bodyPr>
          <a:lstStyle/>
          <a:p>
            <a:r>
              <a:rPr lang="en-US" b="1" u="sng" dirty="0"/>
              <a:t>Finance</a:t>
            </a:r>
          </a:p>
          <a:p>
            <a:r>
              <a:rPr lang="en-US" dirty="0"/>
              <a:t>Investment Banking</a:t>
            </a:r>
          </a:p>
          <a:p>
            <a:r>
              <a:rPr lang="en-US" dirty="0"/>
              <a:t>Stock Broking and Portfolio Management</a:t>
            </a:r>
          </a:p>
          <a:p>
            <a:r>
              <a:rPr lang="en-US" dirty="0"/>
              <a:t>Venture Capital Roles</a:t>
            </a:r>
          </a:p>
          <a:p>
            <a:r>
              <a:rPr lang="en-US" dirty="0"/>
              <a:t>Self Start Up Business.</a:t>
            </a:r>
          </a:p>
        </p:txBody>
      </p:sp>
      <p:sp>
        <p:nvSpPr>
          <p:cNvPr id="10" name="TextBox 9">
            <a:extLst>
              <a:ext uri="{FF2B5EF4-FFF2-40B4-BE49-F238E27FC236}">
                <a16:creationId xmlns:a16="http://schemas.microsoft.com/office/drawing/2014/main" id="{C852E454-907E-4512-80B5-AA9B134743CD}"/>
              </a:ext>
            </a:extLst>
          </p:cNvPr>
          <p:cNvSpPr txBox="1"/>
          <p:nvPr/>
        </p:nvSpPr>
        <p:spPr>
          <a:xfrm>
            <a:off x="312579" y="4549677"/>
            <a:ext cx="4881562" cy="2308324"/>
          </a:xfrm>
          <a:prstGeom prst="rect">
            <a:avLst/>
          </a:prstGeom>
          <a:noFill/>
        </p:spPr>
        <p:txBody>
          <a:bodyPr wrap="square">
            <a:spAutoFit/>
          </a:bodyPr>
          <a:lstStyle/>
          <a:p>
            <a:r>
              <a:rPr lang="en-US" b="1" u="sng" dirty="0"/>
              <a:t>Banking and Insurance</a:t>
            </a:r>
          </a:p>
          <a:p>
            <a:endParaRPr lang="en-US" b="1" u="sng" dirty="0"/>
          </a:p>
          <a:p>
            <a:r>
              <a:rPr lang="en-US" dirty="0"/>
              <a:t>Banking Jobs in Public and Private Banks.</a:t>
            </a:r>
          </a:p>
          <a:p>
            <a:r>
              <a:rPr lang="en-US" dirty="0"/>
              <a:t>Valuation Officers</a:t>
            </a:r>
          </a:p>
          <a:p>
            <a:r>
              <a:rPr lang="en-US" dirty="0"/>
              <a:t>Jobs in Public and Private Insurance Companies</a:t>
            </a:r>
          </a:p>
          <a:p>
            <a:r>
              <a:rPr lang="en-US" dirty="0"/>
              <a:t>Actuaries ( Insurance)</a:t>
            </a:r>
          </a:p>
          <a:p>
            <a:r>
              <a:rPr lang="en-US" dirty="0"/>
              <a:t>Development Officers in LIC and GICs</a:t>
            </a:r>
          </a:p>
          <a:p>
            <a:r>
              <a:rPr lang="en-US" dirty="0"/>
              <a:t>Insurance Underwriters </a:t>
            </a:r>
            <a:r>
              <a:rPr lang="en-US" dirty="0" err="1"/>
              <a:t>etc</a:t>
            </a:r>
            <a:endParaRPr lang="en-US" dirty="0"/>
          </a:p>
        </p:txBody>
      </p:sp>
      <p:pic>
        <p:nvPicPr>
          <p:cNvPr id="7" name="Picture 2" descr="576 Admission Letter Photos - Free &amp;amp; Royalty-Free Stock Photos from  Dreamstime">
            <a:extLst>
              <a:ext uri="{FF2B5EF4-FFF2-40B4-BE49-F238E27FC236}">
                <a16:creationId xmlns:a16="http://schemas.microsoft.com/office/drawing/2014/main" id="{217DDBEF-3099-45B6-9B47-2AC4E7A0D3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4409" y="3084977"/>
            <a:ext cx="2636044" cy="1756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What to Do After Accepting a Job Offer | Robert Half">
            <a:extLst>
              <a:ext uri="{FF2B5EF4-FFF2-40B4-BE49-F238E27FC236}">
                <a16:creationId xmlns:a16="http://schemas.microsoft.com/office/drawing/2014/main" id="{4C901C14-420F-4A0C-A8E8-C07F76086F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3930" y="1259899"/>
            <a:ext cx="2771775" cy="14369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ffer Letter Format | Download the format of Offer Letter">
            <a:extLst>
              <a:ext uri="{FF2B5EF4-FFF2-40B4-BE49-F238E27FC236}">
                <a16:creationId xmlns:a16="http://schemas.microsoft.com/office/drawing/2014/main" id="{2DF4708C-E321-49E0-AFD6-634F5108F5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5280" y="5340554"/>
            <a:ext cx="2407920" cy="138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1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par>
                                <p:cTn id="25" presetID="6" presetClass="entr" presetSubtype="16"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in)">
                                      <p:cBhvr>
                                        <p:cTn id="2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755E-5B1B-CB5A-F5F4-BE9A2FF42EFB}"/>
              </a:ext>
            </a:extLst>
          </p:cNvPr>
          <p:cNvSpPr>
            <a:spLocks noGrp="1"/>
          </p:cNvSpPr>
          <p:nvPr>
            <p:ph type="title"/>
          </p:nvPr>
        </p:nvSpPr>
        <p:spPr/>
        <p:txBody>
          <a:bodyPr/>
          <a:lstStyle/>
          <a:p>
            <a:endParaRPr lang="en-IN"/>
          </a:p>
        </p:txBody>
      </p:sp>
      <p:sp>
        <p:nvSpPr>
          <p:cNvPr id="3" name="Picture Placeholder 2">
            <a:extLst>
              <a:ext uri="{FF2B5EF4-FFF2-40B4-BE49-F238E27FC236}">
                <a16:creationId xmlns:a16="http://schemas.microsoft.com/office/drawing/2014/main" id="{1ADBB20B-D66B-6024-2875-D4239BA3E48B}"/>
              </a:ext>
            </a:extLst>
          </p:cNvPr>
          <p:cNvSpPr>
            <a:spLocks noGrp="1"/>
          </p:cNvSpPr>
          <p:nvPr>
            <p:ph type="pic" idx="1"/>
          </p:nvPr>
        </p:nvSpPr>
        <p:spPr/>
      </p:sp>
      <p:sp>
        <p:nvSpPr>
          <p:cNvPr id="4" name="Text Placeholder 3">
            <a:extLst>
              <a:ext uri="{FF2B5EF4-FFF2-40B4-BE49-F238E27FC236}">
                <a16:creationId xmlns:a16="http://schemas.microsoft.com/office/drawing/2014/main" id="{73397161-2015-1EE6-3967-8A61697354CD}"/>
              </a:ext>
            </a:extLst>
          </p:cNvPr>
          <p:cNvSpPr>
            <a:spLocks noGrp="1"/>
          </p:cNvSpPr>
          <p:nvPr>
            <p:ph type="body" sz="half" idx="2"/>
          </p:nvPr>
        </p:nvSpPr>
        <p:spPr/>
        <p:txBody>
          <a:bodyPr/>
          <a:lstStyle/>
          <a:p>
            <a:endParaRPr lang="en-IN"/>
          </a:p>
        </p:txBody>
      </p:sp>
      <p:pic>
        <p:nvPicPr>
          <p:cNvPr id="3074" name="Picture 2" descr="Banner BCom 2025_mob">
            <a:extLst>
              <a:ext uri="{FF2B5EF4-FFF2-40B4-BE49-F238E27FC236}">
                <a16:creationId xmlns:a16="http://schemas.microsoft.com/office/drawing/2014/main" id="{15DBFE3D-D0A0-347E-C0E2-0F88D606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59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5075-C6FD-3DA8-F529-4891FFA9D963}"/>
              </a:ext>
            </a:extLst>
          </p:cNvPr>
          <p:cNvSpPr>
            <a:spLocks noGrp="1"/>
          </p:cNvSpPr>
          <p:nvPr>
            <p:ph type="title"/>
          </p:nvPr>
        </p:nvSpPr>
        <p:spPr/>
        <p:txBody>
          <a:bodyPr/>
          <a:lstStyle/>
          <a:p>
            <a:endParaRPr lang="en-IN"/>
          </a:p>
        </p:txBody>
      </p:sp>
      <p:sp>
        <p:nvSpPr>
          <p:cNvPr id="3" name="Picture Placeholder 2">
            <a:extLst>
              <a:ext uri="{FF2B5EF4-FFF2-40B4-BE49-F238E27FC236}">
                <a16:creationId xmlns:a16="http://schemas.microsoft.com/office/drawing/2014/main" id="{3EBF9AC5-4401-B596-70A9-8C2341815309}"/>
              </a:ext>
            </a:extLst>
          </p:cNvPr>
          <p:cNvSpPr>
            <a:spLocks noGrp="1"/>
          </p:cNvSpPr>
          <p:nvPr>
            <p:ph type="pic" idx="1"/>
          </p:nvPr>
        </p:nvSpPr>
        <p:spPr/>
      </p:sp>
      <p:sp>
        <p:nvSpPr>
          <p:cNvPr id="4" name="Text Placeholder 3">
            <a:extLst>
              <a:ext uri="{FF2B5EF4-FFF2-40B4-BE49-F238E27FC236}">
                <a16:creationId xmlns:a16="http://schemas.microsoft.com/office/drawing/2014/main" id="{DBA1847F-9842-7E9C-F586-135DE9D8E81E}"/>
              </a:ext>
            </a:extLst>
          </p:cNvPr>
          <p:cNvSpPr>
            <a:spLocks noGrp="1"/>
          </p:cNvSpPr>
          <p:nvPr>
            <p:ph type="body" sz="half" idx="2"/>
          </p:nvPr>
        </p:nvSpPr>
        <p:spPr/>
        <p:txBody>
          <a:bodyPr/>
          <a:lstStyle/>
          <a:p>
            <a:endParaRPr lang="en-IN"/>
          </a:p>
        </p:txBody>
      </p:sp>
      <p:pic>
        <p:nvPicPr>
          <p:cNvPr id="5122" name="Picture 2" descr="internship_web">
            <a:extLst>
              <a:ext uri="{FF2B5EF4-FFF2-40B4-BE49-F238E27FC236}">
                <a16:creationId xmlns:a16="http://schemas.microsoft.com/office/drawing/2014/main" id="{EC53671B-2BF4-9CB3-E994-CB75D9FAC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77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D6233-72C6-0C06-69CB-72785FB6102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EABEB44-4229-193A-C801-59FBBE31BC48}"/>
              </a:ext>
            </a:extLst>
          </p:cNvPr>
          <p:cNvSpPr>
            <a:spLocks noGrp="1"/>
          </p:cNvSpPr>
          <p:nvPr>
            <p:ph type="title"/>
          </p:nvPr>
        </p:nvSpPr>
        <p:spPr>
          <a:xfrm>
            <a:off x="0" y="0"/>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eaLnBrk="1" hangingPunct="1">
              <a:lnSpc>
                <a:spcPct val="100000"/>
              </a:lnSpc>
            </a:pPr>
            <a:r>
              <a:rPr lang="en-IN" altLang="en-US" sz="48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t>Bachelors of Computer Applications</a:t>
            </a:r>
            <a:endParaRPr lang="en-IN" altLang="en-US" sz="20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6" name="Picture 5" descr="echnzarre.png">
            <a:extLst>
              <a:ext uri="{FF2B5EF4-FFF2-40B4-BE49-F238E27FC236}">
                <a16:creationId xmlns:a16="http://schemas.microsoft.com/office/drawing/2014/main" id="{69ACB91C-36A7-F648-AF24-2A7442144D46}"/>
              </a:ext>
            </a:extLst>
          </p:cNvPr>
          <p:cNvPicPr>
            <a:picLocks noChangeAspect="1"/>
          </p:cNvPicPr>
          <p:nvPr/>
        </p:nvPicPr>
        <p:blipFill>
          <a:blip r:embed="rId2"/>
          <a:srcRect r="80138" b="36672"/>
          <a:stretch>
            <a:fillRect/>
          </a:stretch>
        </p:blipFill>
        <p:spPr>
          <a:xfrm>
            <a:off x="10944108" y="178238"/>
            <a:ext cx="1098805" cy="890433"/>
          </a:xfrm>
          <a:prstGeom prst="rect">
            <a:avLst/>
          </a:prstGeom>
          <a:effectLst>
            <a:glow rad="101600">
              <a:schemeClr val="bg1">
                <a:alpha val="60000"/>
              </a:schemeClr>
            </a:glow>
          </a:effectLst>
        </p:spPr>
      </p:pic>
      <p:sp>
        <p:nvSpPr>
          <p:cNvPr id="8" name="Rectangle 7">
            <a:extLst>
              <a:ext uri="{FF2B5EF4-FFF2-40B4-BE49-F238E27FC236}">
                <a16:creationId xmlns:a16="http://schemas.microsoft.com/office/drawing/2014/main" id="{BD8DAD40-2510-4815-025A-7B1562F57A43}"/>
              </a:ext>
            </a:extLst>
          </p:cNvPr>
          <p:cNvSpPr/>
          <p:nvPr/>
        </p:nvSpPr>
        <p:spPr>
          <a:xfrm>
            <a:off x="0" y="1246909"/>
            <a:ext cx="12192000" cy="5611091"/>
          </a:xfrm>
          <a:prstGeom prst="rect">
            <a:avLst/>
          </a:prstGeom>
          <a:solidFill>
            <a:srgbClr val="253B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Offered under three Different Streams</a:t>
            </a:r>
          </a:p>
          <a:p>
            <a:pPr marL="285750" indent="-285750">
              <a:buFont typeface="Arial" panose="020B0604020202020204" pitchFamily="34" charset="0"/>
              <a:buChar char="•"/>
            </a:pPr>
            <a:r>
              <a:rPr lang="en-IN" sz="3600" dirty="0"/>
              <a:t>Executive- </a:t>
            </a:r>
            <a:r>
              <a:rPr lang="en-US" sz="2400" i="1" dirty="0">
                <a:latin typeface="Times New Roman" panose="02020603050405020304" pitchFamily="18" charset="0"/>
                <a:cs typeface="Times New Roman" panose="02020603050405020304" pitchFamily="18" charset="0"/>
              </a:rPr>
              <a:t>This program enables students to earn a degree certificate from Bengaluru North University</a:t>
            </a:r>
          </a:p>
          <a:p>
            <a:pPr marL="285750" indent="-285750">
              <a:buFont typeface="Arial" panose="020B0604020202020204" pitchFamily="34" charset="0"/>
              <a:buChar char="•"/>
            </a:pPr>
            <a:endParaRPr lang="en-IN" sz="2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600" dirty="0"/>
              <a:t>Professional- </a:t>
            </a:r>
            <a:r>
              <a:rPr lang="en-US" sz="2400" i="1" dirty="0">
                <a:latin typeface="Times New Roman" panose="02020603050405020304" pitchFamily="18" charset="0"/>
                <a:cs typeface="Times New Roman" panose="02020603050405020304" pitchFamily="18" charset="0"/>
              </a:rPr>
              <a:t>Along with the degree, students gain industry-ready skills through value-added programs.</a:t>
            </a:r>
          </a:p>
          <a:p>
            <a:pPr marL="285750" indent="-285750">
              <a:buFont typeface="Arial" panose="020B0604020202020204" pitchFamily="34" charset="0"/>
              <a:buChar char="•"/>
            </a:pPr>
            <a:endParaRPr lang="en-IN" sz="2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200" dirty="0"/>
              <a:t>Global Certification- </a:t>
            </a:r>
            <a:r>
              <a:rPr lang="en-US" sz="2000" i="1" dirty="0">
                <a:latin typeface="Times New Roman" panose="02020603050405020304" pitchFamily="18" charset="0"/>
                <a:cs typeface="Times New Roman" panose="02020603050405020304" pitchFamily="18" charset="0"/>
              </a:rPr>
              <a:t>Gain a competitive edge with Global Certification, making student more attractive to employers.</a:t>
            </a:r>
            <a:endParaRPr lang="en-IN" sz="2000" i="1" dirty="0">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816209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AF29E-DE35-ABAC-4166-B21CD2B9B8E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84CA648-CBAB-917D-78FB-CF0FD660AA9B}"/>
              </a:ext>
            </a:extLst>
          </p:cNvPr>
          <p:cNvSpPr>
            <a:spLocks noGrp="1"/>
          </p:cNvSpPr>
          <p:nvPr>
            <p:ph type="title"/>
          </p:nvPr>
        </p:nvSpPr>
        <p:spPr>
          <a:xfrm>
            <a:off x="0" y="-1"/>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lnSpc>
                <a:spcPct val="100000"/>
              </a:lnSpc>
            </a:pPr>
            <a:r>
              <a:rPr lang="en-IN" sz="2400" b="1" i="0" dirty="0">
                <a:solidFill>
                  <a:srgbClr val="FFFFFF"/>
                </a:solidFill>
                <a:effectLst/>
                <a:latin typeface="Poppins" panose="00000500000000000000" pitchFamily="2" charset="0"/>
              </a:rPr>
              <a:t>BACHELOR OF </a:t>
            </a:r>
            <a:r>
              <a:rPr lang="en-IN" sz="2400" b="1" dirty="0">
                <a:solidFill>
                  <a:srgbClr val="FFFFFF"/>
                </a:solidFill>
                <a:latin typeface="Poppins" panose="00000500000000000000" pitchFamily="2" charset="0"/>
              </a:rPr>
              <a:t>COMPUTER APPLICATIONS</a:t>
            </a:r>
            <a:br>
              <a:rPr lang="en-IN" sz="1600" b="1" i="0" dirty="0">
                <a:solidFill>
                  <a:srgbClr val="FFFFFF"/>
                </a:solidFill>
                <a:effectLst/>
                <a:latin typeface="Poppins" panose="00000500000000000000" pitchFamily="2" charset="0"/>
              </a:rPr>
            </a:br>
            <a:endPar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6" name="Picture 5" descr="echnzarre.png">
            <a:extLst>
              <a:ext uri="{FF2B5EF4-FFF2-40B4-BE49-F238E27FC236}">
                <a16:creationId xmlns:a16="http://schemas.microsoft.com/office/drawing/2014/main" id="{9B404A56-B4CC-9540-BDA4-E805F503DA7F}"/>
              </a:ext>
            </a:extLst>
          </p:cNvPr>
          <p:cNvPicPr>
            <a:picLocks noChangeAspect="1"/>
          </p:cNvPicPr>
          <p:nvPr/>
        </p:nvPicPr>
        <p:blipFill>
          <a:blip r:embed="rId2"/>
          <a:srcRect r="80138" b="36672"/>
          <a:stretch>
            <a:fillRect/>
          </a:stretch>
        </p:blipFill>
        <p:spPr>
          <a:xfrm>
            <a:off x="11093195" y="176368"/>
            <a:ext cx="1098805" cy="890433"/>
          </a:xfrm>
          <a:prstGeom prst="rect">
            <a:avLst/>
          </a:prstGeom>
          <a:effectLst>
            <a:glow rad="101600">
              <a:schemeClr val="bg1">
                <a:alpha val="60000"/>
              </a:schemeClr>
            </a:glow>
          </a:effectLst>
        </p:spPr>
      </p:pic>
      <p:sp>
        <p:nvSpPr>
          <p:cNvPr id="2" name="Rectangle 1">
            <a:extLst>
              <a:ext uri="{FF2B5EF4-FFF2-40B4-BE49-F238E27FC236}">
                <a16:creationId xmlns:a16="http://schemas.microsoft.com/office/drawing/2014/main" id="{723041BA-26C6-1815-9797-885F2F76584F}"/>
              </a:ext>
            </a:extLst>
          </p:cNvPr>
          <p:cNvSpPr/>
          <p:nvPr/>
        </p:nvSpPr>
        <p:spPr>
          <a:xfrm>
            <a:off x="1006842" y="1527155"/>
            <a:ext cx="4082315" cy="1077218"/>
          </a:xfrm>
          <a:prstGeom prst="rect">
            <a:avLst/>
          </a:prstGeom>
          <a:noFill/>
        </p:spPr>
        <p:txBody>
          <a:bodyPr wrap="square" lIns="91440" tIns="45720" rIns="91440" bIns="45720">
            <a:spAutoFit/>
          </a:bodyPr>
          <a:lstStyle/>
          <a:p>
            <a:pPr algn="ct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Value Added Program-Professional Stream</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angle 2">
            <a:extLst>
              <a:ext uri="{FF2B5EF4-FFF2-40B4-BE49-F238E27FC236}">
                <a16:creationId xmlns:a16="http://schemas.microsoft.com/office/drawing/2014/main" id="{24100A61-C25B-FE1B-72F3-80E41B4563A6}"/>
              </a:ext>
            </a:extLst>
          </p:cNvPr>
          <p:cNvSpPr/>
          <p:nvPr/>
        </p:nvSpPr>
        <p:spPr>
          <a:xfrm>
            <a:off x="477520" y="1371600"/>
            <a:ext cx="5140960" cy="5334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07000"/>
              </a:lnSpc>
              <a:spcAft>
                <a:spcPts val="800"/>
              </a:spcAft>
              <a:buFont typeface="Arial" panose="020B0604020202020204" pitchFamily="34" charset="0"/>
              <a:buChar char="•"/>
            </a:pPr>
            <a:endPar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endParaRPr>
          </a:p>
          <a:p>
            <a:pPr marL="342900" indent="-342900">
              <a:lnSpc>
                <a:spcPct val="107000"/>
              </a:lnSpc>
              <a:spcAft>
                <a:spcPts val="800"/>
              </a:spcAft>
              <a:buFont typeface="Arial" panose="020B0604020202020204" pitchFamily="34" charset="0"/>
              <a:buChar char="•"/>
            </a:pPr>
            <a:endParaRPr lang="en-IN" kern="100" dirty="0">
              <a:solidFill>
                <a:schemeClr val="tx1"/>
              </a:solidFill>
              <a:latin typeface="Times New Roman" panose="02020603050405020304" pitchFamily="18" charset="0"/>
              <a:ea typeface="Calibri" panose="020F0502020204030204" pitchFamily="34" charset="0"/>
              <a:cs typeface="Tunga" panose="020B0502040204020203" pitchFamily="34" charset="0"/>
            </a:endParaRPr>
          </a:p>
          <a:p>
            <a:pPr marL="342900" indent="-342900">
              <a:lnSpc>
                <a:spcPct val="107000"/>
              </a:lnSpc>
              <a:spcAft>
                <a:spcPts val="800"/>
              </a:spcAft>
              <a:buFont typeface="Arial" panose="020B0604020202020204" pitchFamily="34" charset="0"/>
              <a:buChar char="•"/>
            </a:pPr>
            <a:endPar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endParaRPr>
          </a:p>
          <a:p>
            <a:pPr marL="342900" indent="-34290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Generative AI</a:t>
            </a:r>
            <a:endParaRPr lang="en-IN" sz="1600"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p>
            <a:pPr marL="342900" indent="-34290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Cybersecurity Essentials and Ethical Hacking</a:t>
            </a:r>
            <a:endParaRPr lang="en-IN" sz="1600"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p>
            <a:pPr marL="342900" indent="-34290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Human-Computer Interactions </a:t>
            </a:r>
            <a:r>
              <a:rPr lang="en-IN" kern="100" dirty="0">
                <a:solidFill>
                  <a:schemeClr val="tx1"/>
                </a:solidFill>
                <a:latin typeface="Times New Roman" panose="02020603050405020304" pitchFamily="18" charset="0"/>
                <a:ea typeface="Calibri" panose="020F0502020204030204" pitchFamily="34" charset="0"/>
                <a:cs typeface="Tunga" panose="020B0502040204020203" pitchFamily="34" charset="0"/>
              </a:rPr>
              <a:t>with</a:t>
            </a: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 UX/UI Design specialization</a:t>
            </a:r>
            <a:endParaRPr lang="en-IN" sz="1600"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p>
            <a:pPr marL="342900" indent="-34290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Cloud Computing with AWS or Azure</a:t>
            </a:r>
            <a:endParaRPr lang="en-IN" sz="1600"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p>
            <a:pPr marL="342900" indent="-34290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MS Excel, Word &amp; Power Point Presentation Workshop</a:t>
            </a:r>
            <a:endParaRPr lang="en-IN" sz="1600"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p>
            <a:pPr marL="342900" indent="-34290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Foreign Language- French, German, Japanese</a:t>
            </a:r>
            <a:endParaRPr lang="en-IN" sz="1600"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endPar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endParaRPr>
          </a:p>
        </p:txBody>
      </p:sp>
      <p:sp>
        <p:nvSpPr>
          <p:cNvPr id="11" name="Rectangle 10">
            <a:extLst>
              <a:ext uri="{FF2B5EF4-FFF2-40B4-BE49-F238E27FC236}">
                <a16:creationId xmlns:a16="http://schemas.microsoft.com/office/drawing/2014/main" id="{6F56632B-A940-94F6-A3ED-3E468E5106CA}"/>
              </a:ext>
            </a:extLst>
          </p:cNvPr>
          <p:cNvSpPr/>
          <p:nvPr/>
        </p:nvSpPr>
        <p:spPr>
          <a:xfrm>
            <a:off x="6333490" y="1371600"/>
            <a:ext cx="5140960" cy="52806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800"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endParaRPr lang="en-IN" sz="18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Cyber Security &amp; Digital Forensic- Global Certification</a:t>
            </a:r>
          </a:p>
          <a:p>
            <a:pPr marL="285750" indent="-285750">
              <a:buFont typeface="Arial" panose="020B0604020202020204" pitchFamily="34" charset="0"/>
              <a:buChar char="•"/>
            </a:pPr>
            <a:endParaRPr lang="en-IN" sz="18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Digital Marketing &amp; E-Commerce- Global Certification</a:t>
            </a:r>
          </a:p>
          <a:p>
            <a:pPr marL="285750" indent="-285750">
              <a:buFont typeface="Arial" panose="020B0604020202020204" pitchFamily="34" charset="0"/>
              <a:buChar char="•"/>
            </a:pPr>
            <a:endParaRPr lang="en-IN" sz="18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AWS &amp; CCNA- </a:t>
            </a:r>
            <a:r>
              <a:rPr lang="en-US" dirty="0">
                <a:solidFill>
                  <a:schemeClr val="tx1"/>
                </a:solidFill>
                <a:latin typeface="Times New Roman" panose="02020603050405020304" pitchFamily="18" charset="0"/>
                <a:cs typeface="Times New Roman" panose="02020603050405020304" pitchFamily="18" charset="0"/>
              </a:rPr>
              <a:t>Global Certification</a:t>
            </a:r>
          </a:p>
          <a:p>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610E28F0-2A37-5B3D-36D8-AC9816104C4F}"/>
              </a:ext>
            </a:extLst>
          </p:cNvPr>
          <p:cNvSpPr/>
          <p:nvPr/>
        </p:nvSpPr>
        <p:spPr>
          <a:xfrm>
            <a:off x="6956449" y="1371600"/>
            <a:ext cx="3895042" cy="1754326"/>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Executive Stream </a:t>
            </a:r>
          </a:p>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with </a:t>
            </a:r>
          </a:p>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Global Certification</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51976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724CE-DF02-AF73-B38D-262DBE7FD2F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512BC3-5174-34BA-CF4B-1738CB604F69}"/>
              </a:ext>
            </a:extLst>
          </p:cNvPr>
          <p:cNvSpPr>
            <a:spLocks noGrp="1"/>
          </p:cNvSpPr>
          <p:nvPr>
            <p:ph type="title"/>
          </p:nvPr>
        </p:nvSpPr>
        <p:spPr>
          <a:xfrm>
            <a:off x="0" y="-1"/>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lnSpc>
                <a:spcPct val="100000"/>
              </a:lnSpc>
            </a:pPr>
            <a:r>
              <a:rPr lang="en-IN" sz="2400" b="1" i="0" dirty="0">
                <a:solidFill>
                  <a:srgbClr val="FFFFFF"/>
                </a:solidFill>
                <a:effectLst/>
                <a:latin typeface="Poppins" panose="00000500000000000000" pitchFamily="2" charset="0"/>
              </a:rPr>
              <a:t>Why BACHELOR OF </a:t>
            </a:r>
            <a:r>
              <a:rPr lang="en-IN" sz="2400" b="1" dirty="0">
                <a:solidFill>
                  <a:srgbClr val="FFFFFF"/>
                </a:solidFill>
                <a:latin typeface="Poppins" panose="00000500000000000000" pitchFamily="2" charset="0"/>
              </a:rPr>
              <a:t>COMPUTER APPLICATIONS</a:t>
            </a:r>
            <a:r>
              <a:rPr lang="en-IN" sz="2400" b="1" i="0" dirty="0">
                <a:solidFill>
                  <a:srgbClr val="FFFFFF"/>
                </a:solidFill>
                <a:effectLst/>
                <a:latin typeface="Poppins" panose="00000500000000000000" pitchFamily="2" charset="0"/>
              </a:rPr>
              <a:t>….?</a:t>
            </a:r>
            <a:br>
              <a:rPr lang="en-IN" sz="1600" b="1" i="0" dirty="0">
                <a:solidFill>
                  <a:srgbClr val="FFFFFF"/>
                </a:solidFill>
                <a:effectLst/>
                <a:latin typeface="Poppins" panose="00000500000000000000" pitchFamily="2" charset="0"/>
              </a:rPr>
            </a:br>
            <a:endPar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9" name="Picture 8" descr="echnzarre.png">
            <a:extLst>
              <a:ext uri="{FF2B5EF4-FFF2-40B4-BE49-F238E27FC236}">
                <a16:creationId xmlns:a16="http://schemas.microsoft.com/office/drawing/2014/main" id="{01D28418-9355-7BC6-3FFE-888C4D5253BA}"/>
              </a:ext>
            </a:extLst>
          </p:cNvPr>
          <p:cNvPicPr>
            <a:picLocks noChangeAspect="1"/>
          </p:cNvPicPr>
          <p:nvPr/>
        </p:nvPicPr>
        <p:blipFill>
          <a:blip r:embed="rId2"/>
          <a:srcRect r="80138" b="36672"/>
          <a:stretch>
            <a:fillRect/>
          </a:stretch>
        </p:blipFill>
        <p:spPr>
          <a:xfrm>
            <a:off x="11093195" y="176368"/>
            <a:ext cx="1098805" cy="890433"/>
          </a:xfrm>
          <a:prstGeom prst="rect">
            <a:avLst/>
          </a:prstGeom>
          <a:effectLst>
            <a:glow rad="101600">
              <a:schemeClr val="bg1">
                <a:alpha val="60000"/>
              </a:schemeClr>
            </a:glow>
          </a:effectLst>
        </p:spPr>
      </p:pic>
      <p:pic>
        <p:nvPicPr>
          <p:cNvPr id="1026" name="Picture 2" descr="44,766 Confused Career Royalty-Free Photos and Stock Images | Shutterstock">
            <a:extLst>
              <a:ext uri="{FF2B5EF4-FFF2-40B4-BE49-F238E27FC236}">
                <a16:creationId xmlns:a16="http://schemas.microsoft.com/office/drawing/2014/main" id="{6638F6E5-21ED-31F5-0913-C55659A17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 y="2125802"/>
            <a:ext cx="4246880" cy="3514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6B4B49-32FB-6B6B-3C49-7F8E18C04638}"/>
              </a:ext>
            </a:extLst>
          </p:cNvPr>
          <p:cNvSpPr txBox="1"/>
          <p:nvPr/>
        </p:nvSpPr>
        <p:spPr>
          <a:xfrm>
            <a:off x="5102860" y="2125802"/>
            <a:ext cx="6182360" cy="3908762"/>
          </a:xfrm>
          <a:prstGeom prst="rect">
            <a:avLst/>
          </a:prstGeom>
          <a:noFill/>
        </p:spPr>
        <p:txBody>
          <a:bodyPr wrap="square">
            <a:spAutoFit/>
          </a:bodyPr>
          <a:lstStyle/>
          <a:p>
            <a:r>
              <a:rPr lang="en-US" sz="2000" b="0" i="0" dirty="0">
                <a:effectLst/>
                <a:latin typeface="Times New Roman" panose="02020603050405020304" pitchFamily="18" charset="0"/>
                <a:cs typeface="Times New Roman" panose="02020603050405020304" pitchFamily="18" charset="0"/>
              </a:rPr>
              <a:t>The BCA degree prepares the students for manpower requirement of the fast developing IT/Software industry. Students who join the department of BCA at the college come from varied backgrounds.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objective of this program is to e </a:t>
            </a:r>
            <a:r>
              <a:rPr lang="en-US" sz="2000" b="0" i="0" dirty="0" err="1">
                <a:effectLst/>
                <a:latin typeface="Times New Roman" panose="02020603050405020304" pitchFamily="18" charset="0"/>
                <a:cs typeface="Times New Roman" panose="02020603050405020304" pitchFamily="18" charset="0"/>
              </a:rPr>
              <a:t>ncourage</a:t>
            </a:r>
            <a:r>
              <a:rPr lang="en-US" sz="2000" b="0" i="0" dirty="0">
                <a:effectLst/>
                <a:latin typeface="Times New Roman" panose="02020603050405020304" pitchFamily="18" charset="0"/>
                <a:cs typeface="Times New Roman" panose="02020603050405020304" pitchFamily="18" charset="0"/>
              </a:rPr>
              <a:t> students to become self-driven, problem solving individuals who can find and understand the knowledge needed to be successful in the profession &amp; </a:t>
            </a:r>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o impart updated technical education and knowledge.</a:t>
            </a:r>
          </a:p>
          <a:p>
            <a:endParaRPr lang="en-US" sz="2400" b="0" i="0" dirty="0">
              <a:effectLst/>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1897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AE3EB-0FDA-03A5-208A-4FA062A1869F}"/>
              </a:ext>
            </a:extLst>
          </p:cNvPr>
          <p:cNvSpPr>
            <a:spLocks noGrp="1"/>
          </p:cNvSpPr>
          <p:nvPr>
            <p:ph type="title"/>
          </p:nvPr>
        </p:nvSpPr>
        <p:spPr/>
        <p:txBody>
          <a:bodyPr/>
          <a:lstStyle/>
          <a:p>
            <a:endParaRPr lang="en-IN"/>
          </a:p>
        </p:txBody>
      </p:sp>
      <p:sp>
        <p:nvSpPr>
          <p:cNvPr id="3" name="Picture Placeholder 2">
            <a:extLst>
              <a:ext uri="{FF2B5EF4-FFF2-40B4-BE49-F238E27FC236}">
                <a16:creationId xmlns:a16="http://schemas.microsoft.com/office/drawing/2014/main" id="{9C2D6273-9DD4-A9B4-7F1D-2B45BFF187BD}"/>
              </a:ext>
            </a:extLst>
          </p:cNvPr>
          <p:cNvSpPr>
            <a:spLocks noGrp="1"/>
          </p:cNvSpPr>
          <p:nvPr>
            <p:ph type="pic" idx="1"/>
          </p:nvPr>
        </p:nvSpPr>
        <p:spPr/>
      </p:sp>
      <p:sp>
        <p:nvSpPr>
          <p:cNvPr id="4" name="Text Placeholder 3">
            <a:extLst>
              <a:ext uri="{FF2B5EF4-FFF2-40B4-BE49-F238E27FC236}">
                <a16:creationId xmlns:a16="http://schemas.microsoft.com/office/drawing/2014/main" id="{D4E7FF10-6772-B38C-266C-F9E86F15FED7}"/>
              </a:ext>
            </a:extLst>
          </p:cNvPr>
          <p:cNvSpPr>
            <a:spLocks noGrp="1"/>
          </p:cNvSpPr>
          <p:nvPr>
            <p:ph type="body" sz="half" idx="2"/>
          </p:nvPr>
        </p:nvSpPr>
        <p:spPr/>
        <p:txBody>
          <a:bodyPr/>
          <a:lstStyle/>
          <a:p>
            <a:endParaRPr lang="en-IN"/>
          </a:p>
        </p:txBody>
      </p:sp>
      <p:pic>
        <p:nvPicPr>
          <p:cNvPr id="10242" name="Picture 2" descr="Banner-Rank-BCA1">
            <a:extLst>
              <a:ext uri="{FF2B5EF4-FFF2-40B4-BE49-F238E27FC236}">
                <a16:creationId xmlns:a16="http://schemas.microsoft.com/office/drawing/2014/main" id="{A174CDDE-3181-F1C1-F01A-6AC5F62B6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913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CBCC-0133-4D0E-B356-74E0C23AB48B}"/>
              </a:ext>
            </a:extLst>
          </p:cNvPr>
          <p:cNvSpPr>
            <a:spLocks noGrp="1"/>
          </p:cNvSpPr>
          <p:nvPr>
            <p:ph type="title"/>
          </p:nvPr>
        </p:nvSpPr>
        <p:spPr/>
        <p:txBody>
          <a:bodyPr/>
          <a:lstStyle/>
          <a:p>
            <a:endParaRPr lang="en-IN"/>
          </a:p>
        </p:txBody>
      </p:sp>
      <p:sp>
        <p:nvSpPr>
          <p:cNvPr id="3" name="Picture Placeholder 2">
            <a:extLst>
              <a:ext uri="{FF2B5EF4-FFF2-40B4-BE49-F238E27FC236}">
                <a16:creationId xmlns:a16="http://schemas.microsoft.com/office/drawing/2014/main" id="{988D1E07-BCA8-40F3-A88E-8B8FA065645F}"/>
              </a:ext>
            </a:extLst>
          </p:cNvPr>
          <p:cNvSpPr>
            <a:spLocks noGrp="1"/>
          </p:cNvSpPr>
          <p:nvPr>
            <p:ph type="pic" idx="1"/>
          </p:nvPr>
        </p:nvSpPr>
        <p:spPr/>
      </p:sp>
      <p:sp>
        <p:nvSpPr>
          <p:cNvPr id="4" name="Text Placeholder 3">
            <a:extLst>
              <a:ext uri="{FF2B5EF4-FFF2-40B4-BE49-F238E27FC236}">
                <a16:creationId xmlns:a16="http://schemas.microsoft.com/office/drawing/2014/main" id="{F2DB1158-3706-4BAD-9BF9-CE473089DCF4}"/>
              </a:ext>
            </a:extLst>
          </p:cNvPr>
          <p:cNvSpPr>
            <a:spLocks noGrp="1"/>
          </p:cNvSpPr>
          <p:nvPr>
            <p:ph type="body" sz="half" idx="2"/>
          </p:nvPr>
        </p:nvSpPr>
        <p:spPr/>
        <p:txBody>
          <a:bodyPr/>
          <a:lstStyle/>
          <a:p>
            <a:endParaRPr lang="en-IN"/>
          </a:p>
        </p:txBody>
      </p:sp>
      <p:pic>
        <p:nvPicPr>
          <p:cNvPr id="6" name="Picture 5">
            <a:extLst>
              <a:ext uri="{FF2B5EF4-FFF2-40B4-BE49-F238E27FC236}">
                <a16:creationId xmlns:a16="http://schemas.microsoft.com/office/drawing/2014/main" id="{3EF2DF52-FDB0-4F6A-9F10-2AF2BCAA481A}"/>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83094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E397-C13C-BA3D-C54D-19866E4E39D2}"/>
              </a:ext>
            </a:extLst>
          </p:cNvPr>
          <p:cNvSpPr>
            <a:spLocks noGrp="1"/>
          </p:cNvSpPr>
          <p:nvPr>
            <p:ph type="title"/>
          </p:nvPr>
        </p:nvSpPr>
        <p:spPr>
          <a:xfrm>
            <a:off x="0" y="-1"/>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lnSpc>
                <a:spcPct val="100000"/>
              </a:lnSpc>
            </a:pPr>
            <a:r>
              <a:rPr lang="en-IN" sz="2400" b="1" i="0" dirty="0">
                <a:solidFill>
                  <a:srgbClr val="FFFFFF"/>
                </a:solidFill>
                <a:effectLst/>
                <a:latin typeface="Poppins" panose="00000500000000000000" pitchFamily="2" charset="0"/>
              </a:rPr>
              <a:t>CAREERS AFTER BACHELOR OF COMPUTER APPLICATIONS</a:t>
            </a:r>
            <a:br>
              <a:rPr lang="en-IN" sz="1600" b="1" i="0" dirty="0">
                <a:solidFill>
                  <a:srgbClr val="FFFFFF"/>
                </a:solidFill>
                <a:effectLst/>
                <a:latin typeface="Poppins" panose="00000500000000000000" pitchFamily="2" charset="0"/>
              </a:rPr>
            </a:br>
            <a:endPar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3" name="Picture 2" descr="echnzarre.png">
            <a:extLst>
              <a:ext uri="{FF2B5EF4-FFF2-40B4-BE49-F238E27FC236}">
                <a16:creationId xmlns:a16="http://schemas.microsoft.com/office/drawing/2014/main" id="{605B60C1-C6B8-FB8B-4E86-DDC713D29F78}"/>
              </a:ext>
            </a:extLst>
          </p:cNvPr>
          <p:cNvPicPr>
            <a:picLocks noChangeAspect="1"/>
          </p:cNvPicPr>
          <p:nvPr/>
        </p:nvPicPr>
        <p:blipFill>
          <a:blip r:embed="rId2"/>
          <a:srcRect r="80138" b="36672"/>
          <a:stretch>
            <a:fillRect/>
          </a:stretch>
        </p:blipFill>
        <p:spPr>
          <a:xfrm>
            <a:off x="11093195" y="176368"/>
            <a:ext cx="1098805" cy="890433"/>
          </a:xfrm>
          <a:prstGeom prst="rect">
            <a:avLst/>
          </a:prstGeom>
          <a:effectLst>
            <a:glow rad="101600">
              <a:schemeClr val="bg1">
                <a:alpha val="60000"/>
              </a:schemeClr>
            </a:glow>
          </a:effectLst>
        </p:spPr>
      </p:pic>
      <p:sp>
        <p:nvSpPr>
          <p:cNvPr id="4" name="Rectangle 1">
            <a:extLst>
              <a:ext uri="{FF2B5EF4-FFF2-40B4-BE49-F238E27FC236}">
                <a16:creationId xmlns:a16="http://schemas.microsoft.com/office/drawing/2014/main" id="{6C9FAA8A-8188-0E52-0A3A-F31EB2A4383E}"/>
              </a:ext>
            </a:extLst>
          </p:cNvPr>
          <p:cNvSpPr>
            <a:spLocks noChangeArrowheads="1"/>
          </p:cNvSpPr>
          <p:nvPr/>
        </p:nvSpPr>
        <p:spPr bwMode="auto">
          <a:xfrm>
            <a:off x="4068539" y="1570658"/>
            <a:ext cx="29972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Software Developer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 Developer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App Developer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Game Developer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7" name="Rectangle 2">
            <a:extLst>
              <a:ext uri="{FF2B5EF4-FFF2-40B4-BE49-F238E27FC236}">
                <a16:creationId xmlns:a16="http://schemas.microsoft.com/office/drawing/2014/main" id="{0D1D27FD-5003-5EF9-8F0A-B143673FC531}"/>
              </a:ext>
            </a:extLst>
          </p:cNvPr>
          <p:cNvSpPr>
            <a:spLocks noChangeArrowheads="1"/>
          </p:cNvSpPr>
          <p:nvPr/>
        </p:nvSpPr>
        <p:spPr bwMode="auto">
          <a:xfrm>
            <a:off x="3291840" y="3687317"/>
            <a:ext cx="291483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Analyst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 Administrator</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Big Data Engineer</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C33B882B-9F3F-4CDA-6437-58C22637B020}"/>
              </a:ext>
            </a:extLst>
          </p:cNvPr>
          <p:cNvSpPr>
            <a:spLocks noChangeArrowheads="1"/>
          </p:cNvSpPr>
          <p:nvPr/>
        </p:nvSpPr>
        <p:spPr bwMode="auto">
          <a:xfrm>
            <a:off x="5980829" y="5434722"/>
            <a:ext cx="29228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Cybersecurity Analyst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Administrator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Ethical Hacker</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1269" name="Picture 5" descr="Software Developer vs Software Engineer: Know the Differences">
            <a:extLst>
              <a:ext uri="{FF2B5EF4-FFF2-40B4-BE49-F238E27FC236}">
                <a16:creationId xmlns:a16="http://schemas.microsoft.com/office/drawing/2014/main" id="{6DE8F8B6-7F2A-5089-2E0D-EC6BD1483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960" y="1423278"/>
            <a:ext cx="3339120" cy="1878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2DA9A38-04E0-0C7A-E8F4-0B690F6C8C5F}"/>
              </a:ext>
            </a:extLst>
          </p:cNvPr>
          <p:cNvPicPr>
            <a:picLocks noChangeAspect="1"/>
          </p:cNvPicPr>
          <p:nvPr/>
        </p:nvPicPr>
        <p:blipFill>
          <a:blip r:embed="rId4"/>
          <a:stretch>
            <a:fillRect/>
          </a:stretch>
        </p:blipFill>
        <p:spPr>
          <a:xfrm>
            <a:off x="284480" y="3217847"/>
            <a:ext cx="2914837" cy="1909166"/>
          </a:xfrm>
          <a:prstGeom prst="rect">
            <a:avLst/>
          </a:prstGeom>
        </p:spPr>
      </p:pic>
      <p:pic>
        <p:nvPicPr>
          <p:cNvPr id="11273" name="Picture 9" descr="Information Security Analyst Careers &amp; Jobs I ComputerScience.org">
            <a:extLst>
              <a:ext uri="{FF2B5EF4-FFF2-40B4-BE49-F238E27FC236}">
                <a16:creationId xmlns:a16="http://schemas.microsoft.com/office/drawing/2014/main" id="{960777E2-D221-A3D0-0051-95E5190E0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4160" y="5238912"/>
            <a:ext cx="2699040" cy="1442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021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ADF3F-7C18-E112-6EBC-FC42A3EC5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BA07C-9AAF-CEE3-C407-91BE20B25169}"/>
              </a:ext>
            </a:extLst>
          </p:cNvPr>
          <p:cNvSpPr>
            <a:spLocks noGrp="1"/>
          </p:cNvSpPr>
          <p:nvPr>
            <p:ph type="title"/>
          </p:nvPr>
        </p:nvSpPr>
        <p:spPr/>
        <p:txBody>
          <a:bodyPr/>
          <a:lstStyle/>
          <a:p>
            <a:endParaRPr lang="en-IN"/>
          </a:p>
        </p:txBody>
      </p:sp>
      <p:sp>
        <p:nvSpPr>
          <p:cNvPr id="3" name="Picture Placeholder 2">
            <a:extLst>
              <a:ext uri="{FF2B5EF4-FFF2-40B4-BE49-F238E27FC236}">
                <a16:creationId xmlns:a16="http://schemas.microsoft.com/office/drawing/2014/main" id="{D5121E13-4436-4673-306E-16DE0DFBEA9B}"/>
              </a:ext>
            </a:extLst>
          </p:cNvPr>
          <p:cNvSpPr>
            <a:spLocks noGrp="1"/>
          </p:cNvSpPr>
          <p:nvPr>
            <p:ph type="pic" idx="1"/>
          </p:nvPr>
        </p:nvSpPr>
        <p:spPr/>
      </p:sp>
      <p:sp>
        <p:nvSpPr>
          <p:cNvPr id="4" name="Text Placeholder 3">
            <a:extLst>
              <a:ext uri="{FF2B5EF4-FFF2-40B4-BE49-F238E27FC236}">
                <a16:creationId xmlns:a16="http://schemas.microsoft.com/office/drawing/2014/main" id="{8A0DAC77-0D9B-335D-2F51-95B71786407A}"/>
              </a:ext>
            </a:extLst>
          </p:cNvPr>
          <p:cNvSpPr>
            <a:spLocks noGrp="1"/>
          </p:cNvSpPr>
          <p:nvPr>
            <p:ph type="body" sz="half" idx="2"/>
          </p:nvPr>
        </p:nvSpPr>
        <p:spPr/>
        <p:txBody>
          <a:bodyPr/>
          <a:lstStyle/>
          <a:p>
            <a:endParaRPr lang="en-IN"/>
          </a:p>
        </p:txBody>
      </p:sp>
      <p:pic>
        <p:nvPicPr>
          <p:cNvPr id="2050" name="Picture 2" descr="Placement NHCM BCA Slider_Desktop3 (1)">
            <a:extLst>
              <a:ext uri="{FF2B5EF4-FFF2-40B4-BE49-F238E27FC236}">
                <a16:creationId xmlns:a16="http://schemas.microsoft.com/office/drawing/2014/main" id="{06AFC36B-C205-37D9-4CFE-BD35A9A50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024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52C38-55A8-1EC5-897D-0FAA97B68655}"/>
            </a:ext>
          </a:extLst>
        </p:cNvPr>
        <p:cNvGrpSpPr/>
        <p:nvPr/>
      </p:nvGrpSpPr>
      <p:grpSpPr>
        <a:xfrm>
          <a:off x="0" y="0"/>
          <a:ext cx="0" cy="0"/>
          <a:chOff x="0" y="0"/>
          <a:chExt cx="0" cy="0"/>
        </a:xfrm>
      </p:grpSpPr>
      <p:sp>
        <p:nvSpPr>
          <p:cNvPr id="36866" name="Title 1">
            <a:extLst>
              <a:ext uri="{FF2B5EF4-FFF2-40B4-BE49-F238E27FC236}">
                <a16:creationId xmlns:a16="http://schemas.microsoft.com/office/drawing/2014/main" id="{CF4D8759-448D-682C-282E-A6E78FB5506B}"/>
              </a:ext>
            </a:extLst>
          </p:cNvPr>
          <p:cNvSpPr>
            <a:spLocks noGrp="1"/>
          </p:cNvSpPr>
          <p:nvPr>
            <p:ph type="title"/>
          </p:nvPr>
        </p:nvSpPr>
        <p:spPr>
          <a:xfrm>
            <a:off x="0" y="-1"/>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eaLnBrk="1" hangingPunct="1">
              <a:lnSpc>
                <a:spcPct val="100000"/>
              </a:lnSpc>
            </a:pPr>
            <a:r>
              <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t>Integrating Cross-Cutting Issues</a:t>
            </a:r>
            <a:br>
              <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br>
            <a:r>
              <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t>Gender Equality &amp; Women Empowerment</a:t>
            </a:r>
          </a:p>
        </p:txBody>
      </p:sp>
      <p:pic>
        <p:nvPicPr>
          <p:cNvPr id="36868" name="Content Placeholder 3">
            <a:extLst>
              <a:ext uri="{FF2B5EF4-FFF2-40B4-BE49-F238E27FC236}">
                <a16:creationId xmlns:a16="http://schemas.microsoft.com/office/drawing/2014/main" id="{41E51F43-4D8B-BDEA-B916-54EC81B8D97A}"/>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7786261" y="1301592"/>
            <a:ext cx="4142502" cy="2660795"/>
          </a:xfrm>
          <a:prstGeom prst="rect">
            <a:avLst/>
          </a:prstGeom>
          <a:ln>
            <a:noFill/>
          </a:ln>
          <a:effectLst>
            <a:outerShdw blurRad="292100" dist="139700" dir="2700000" algn="tl" rotWithShape="0">
              <a:srgbClr val="333333">
                <a:alpha val="65000"/>
              </a:srgbClr>
            </a:outerShdw>
          </a:effectLst>
        </p:spPr>
      </p:pic>
      <p:pic>
        <p:nvPicPr>
          <p:cNvPr id="36869" name="Content Placeholder 3">
            <a:extLst>
              <a:ext uri="{FF2B5EF4-FFF2-40B4-BE49-F238E27FC236}">
                <a16:creationId xmlns:a16="http://schemas.microsoft.com/office/drawing/2014/main" id="{71330244-E2BC-2B95-CD7E-B441AD286808}"/>
              </a:ext>
            </a:extLst>
          </p:cNvPr>
          <p:cNvPicPr>
            <a:picLocks noChangeAspect="1"/>
          </p:cNvPicPr>
          <p:nvPr/>
        </p:nvPicPr>
        <p:blipFill>
          <a:blip r:embed="rId4">
            <a:extLst>
              <a:ext uri="{28A0092B-C50C-407E-A947-70E740481C1C}">
                <a14:useLocalDpi xmlns:a14="http://schemas.microsoft.com/office/drawing/2010/main" val="0"/>
              </a:ext>
            </a:extLst>
          </a:blip>
          <a:srcRect t="29154"/>
          <a:stretch>
            <a:fillRect/>
          </a:stretch>
        </p:blipFill>
        <p:spPr bwMode="auto">
          <a:xfrm>
            <a:off x="69275" y="4336473"/>
            <a:ext cx="3732704" cy="25215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Content Placeholder 5">
            <a:extLst>
              <a:ext uri="{FF2B5EF4-FFF2-40B4-BE49-F238E27FC236}">
                <a16:creationId xmlns:a16="http://schemas.microsoft.com/office/drawing/2014/main" id="{4F8AC38A-B7CD-FBE5-E806-87521F3E631A}"/>
              </a:ext>
            </a:extLst>
          </p:cNvPr>
          <p:cNvPicPr>
            <a:picLocks noChangeAspect="1"/>
          </p:cNvPicPr>
          <p:nvPr/>
        </p:nvPicPr>
        <p:blipFill>
          <a:blip r:embed="rId5">
            <a:extLst>
              <a:ext uri="{28A0092B-C50C-407E-A947-70E740481C1C}">
                <a14:useLocalDpi xmlns:a14="http://schemas.microsoft.com/office/drawing/2010/main" val="0"/>
              </a:ext>
            </a:extLst>
          </a:blip>
          <a:srcRect b="13301"/>
          <a:stretch>
            <a:fillRect/>
          </a:stretch>
        </p:blipFill>
        <p:spPr bwMode="auto">
          <a:xfrm>
            <a:off x="7754144" y="4087091"/>
            <a:ext cx="4230038" cy="27709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echnzarre.png">
            <a:extLst>
              <a:ext uri="{FF2B5EF4-FFF2-40B4-BE49-F238E27FC236}">
                <a16:creationId xmlns:a16="http://schemas.microsoft.com/office/drawing/2014/main" id="{1C328E36-B2B7-CD2B-4B8D-EB1FCA6ECCF5}"/>
              </a:ext>
            </a:extLst>
          </p:cNvPr>
          <p:cNvPicPr>
            <a:picLocks noChangeAspect="1"/>
          </p:cNvPicPr>
          <p:nvPr/>
        </p:nvPicPr>
        <p:blipFill>
          <a:blip r:embed="rId6"/>
          <a:srcRect r="80138" b="36672"/>
          <a:stretch>
            <a:fillRect/>
          </a:stretch>
        </p:blipFill>
        <p:spPr>
          <a:xfrm>
            <a:off x="11093195" y="176368"/>
            <a:ext cx="1098805" cy="890433"/>
          </a:xfrm>
          <a:prstGeom prst="rect">
            <a:avLst/>
          </a:prstGeom>
          <a:effectLst>
            <a:glow rad="101600">
              <a:schemeClr val="bg1">
                <a:alpha val="60000"/>
              </a:schemeClr>
            </a:glow>
          </a:effectLst>
        </p:spPr>
      </p:pic>
      <p:pic>
        <p:nvPicPr>
          <p:cNvPr id="7" name="Content Placeholder 3">
            <a:extLst>
              <a:ext uri="{FF2B5EF4-FFF2-40B4-BE49-F238E27FC236}">
                <a16:creationId xmlns:a16="http://schemas.microsoft.com/office/drawing/2014/main" id="{FCE35286-7B06-F9A2-DEED-DAEBDB402BF0}"/>
              </a:ext>
            </a:extLst>
          </p:cNvPr>
          <p:cNvPicPr>
            <a:picLocks noChangeAspect="1"/>
          </p:cNvPicPr>
          <p:nvPr/>
        </p:nvPicPr>
        <p:blipFill>
          <a:blip r:embed="rId7">
            <a:lum bright="10000"/>
            <a:extLst>
              <a:ext uri="{28A0092B-C50C-407E-A947-70E740481C1C}">
                <a14:useLocalDpi xmlns:a14="http://schemas.microsoft.com/office/drawing/2010/main" val="0"/>
              </a:ext>
            </a:extLst>
          </a:blip>
          <a:srcRect/>
          <a:stretch>
            <a:fillRect/>
          </a:stretch>
        </p:blipFill>
        <p:spPr bwMode="auto">
          <a:xfrm>
            <a:off x="4021965" y="4150259"/>
            <a:ext cx="3362508" cy="27077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Screenshot_20190920-160038.png">
            <a:extLst>
              <a:ext uri="{FF2B5EF4-FFF2-40B4-BE49-F238E27FC236}">
                <a16:creationId xmlns:a16="http://schemas.microsoft.com/office/drawing/2014/main" id="{E212CE57-7758-5268-D7E1-FC7486CC8FD5}"/>
              </a:ext>
            </a:extLst>
          </p:cNvPr>
          <p:cNvPicPr>
            <a:picLocks noChangeAspect="1"/>
          </p:cNvPicPr>
          <p:nvPr/>
        </p:nvPicPr>
        <p:blipFill>
          <a:blip r:embed="rId8">
            <a:lum bright="10000" contrast="10000"/>
          </a:blip>
          <a:srcRect t="38384" b="29899"/>
          <a:stretch>
            <a:fillRect/>
          </a:stretch>
        </p:blipFill>
        <p:spPr>
          <a:xfrm>
            <a:off x="96985" y="1524001"/>
            <a:ext cx="3782291" cy="2327564"/>
          </a:xfrm>
          <a:prstGeom prst="rect">
            <a:avLst/>
          </a:prstGeom>
          <a:ln>
            <a:noFill/>
          </a:ln>
          <a:effectLst>
            <a:outerShdw blurRad="292100" dist="139700" dir="2700000" algn="tl" rotWithShape="0">
              <a:srgbClr val="333333">
                <a:alpha val="65000"/>
              </a:srgbClr>
            </a:outerShdw>
          </a:effectLst>
        </p:spPr>
      </p:pic>
      <p:pic>
        <p:nvPicPr>
          <p:cNvPr id="12" name="Picture 11" descr="C:\Users\nhccom2\Desktop\C 7\saftey pics\IMG_20190502_182544.jpg">
            <a:extLst>
              <a:ext uri="{FF2B5EF4-FFF2-40B4-BE49-F238E27FC236}">
                <a16:creationId xmlns:a16="http://schemas.microsoft.com/office/drawing/2014/main" id="{48E1F01F-EAC3-789B-2D16-6B39E546D91D}"/>
              </a:ext>
            </a:extLst>
          </p:cNvPr>
          <p:cNvPicPr/>
          <p:nvPr/>
        </p:nvPicPr>
        <p:blipFill rotWithShape="1">
          <a:blip r:embed="rId9">
            <a:extLst>
              <a:ext uri="{28A0092B-C50C-407E-A947-70E740481C1C}">
                <a14:useLocalDpi xmlns:a14="http://schemas.microsoft.com/office/drawing/2010/main" val="0"/>
              </a:ext>
            </a:extLst>
          </a:blip>
          <a:srcRect t="5603" b="16247"/>
          <a:stretch/>
        </p:blipFill>
        <p:spPr bwMode="auto">
          <a:xfrm>
            <a:off x="4034643" y="1385459"/>
            <a:ext cx="3349832" cy="2514600"/>
          </a:xfrm>
          <a:prstGeom prst="rect">
            <a:avLst/>
          </a:prstGeom>
          <a:noFill/>
          <a:ln>
            <a:noFill/>
          </a:ln>
        </p:spPr>
      </p:pic>
    </p:spTree>
    <p:extLst>
      <p:ext uri="{BB962C8B-B14F-4D97-AF65-F5344CB8AC3E}">
        <p14:creationId xmlns:p14="http://schemas.microsoft.com/office/powerpoint/2010/main" val="3227043133"/>
      </p:ext>
    </p:extLst>
  </p:cSld>
  <p:clrMapOvr>
    <a:masterClrMapping/>
  </p:clrMapOvr>
  <mc:AlternateContent xmlns:mc="http://schemas.openxmlformats.org/markup-compatibility/2006" xmlns:p14="http://schemas.microsoft.com/office/powerpoint/2010/main">
    <mc:Choice Requires="p14">
      <p:transition spd="slow" p14:dur="2000" advTm="6120"/>
    </mc:Choice>
    <mc:Fallback xmlns="">
      <p:transition spd="slow" advTm="612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BFAC-9CF8-4FEE-B65F-3CDE612862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8016B8-8C61-48E4-B718-0A830ABE0706}"/>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A1CFC171-BB03-435A-93CD-91ECC6133104}"/>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F1061C3B-BB23-4529-85C9-AFE8D526691E}"/>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5640C6EF-7F96-FFC5-2581-8ADB7003524C}"/>
              </a:ext>
            </a:extLst>
          </p:cNvPr>
          <p:cNvPicPr>
            <a:picLocks noChangeAspect="1"/>
          </p:cNvPicPr>
          <p:nvPr/>
        </p:nvPicPr>
        <p:blipFill>
          <a:blip r:embed="rId3"/>
          <a:stretch>
            <a:fillRect/>
          </a:stretch>
        </p:blipFill>
        <p:spPr>
          <a:xfrm>
            <a:off x="6400799" y="3834859"/>
            <a:ext cx="4338321" cy="2658015"/>
          </a:xfrm>
          <a:prstGeom prst="rect">
            <a:avLst/>
          </a:prstGeom>
        </p:spPr>
      </p:pic>
    </p:spTree>
    <p:extLst>
      <p:ext uri="{BB962C8B-B14F-4D97-AF65-F5344CB8AC3E}">
        <p14:creationId xmlns:p14="http://schemas.microsoft.com/office/powerpoint/2010/main" val="2705563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EA9F44-B299-4B76-8719-1A084326238D}"/>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64A8D2B7-589C-4B0E-B49A-DB2E5637BBBC}"/>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1DA3F4EA-B4A8-4420-AF14-DC28B0FEC81F}"/>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68"/>
    </mc:Choice>
    <mc:Fallback xmlns="">
      <p:transition spd="slow" advTm="616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169FFBA1-7154-466E-B199-BE045B2F4B71}"/>
              </a:ext>
            </a:extLst>
          </p:cNvPr>
          <p:cNvSpPr>
            <a:spLocks noGrp="1"/>
          </p:cNvSpPr>
          <p:nvPr>
            <p:ph type="title"/>
          </p:nvPr>
        </p:nvSpPr>
        <p:spPr>
          <a:xfrm>
            <a:off x="-113607" y="-33082"/>
            <a:ext cx="10915866" cy="1309326"/>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eaLnBrk="1" hangingPunct="1"/>
            <a:r>
              <a:rPr lang="en-US"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t> </a:t>
            </a:r>
            <a:br>
              <a:rPr lang="en-US"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br>
            <a:r>
              <a:rPr lang="en-US"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t>Innovation And Creativity In Teaching-Learning</a:t>
            </a:r>
            <a:br>
              <a:rPr lang="en-US"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br>
            <a:endParaRPr lang="en-US"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5" name="Picture 4" descr="echnzarre.png"/>
          <p:cNvPicPr>
            <a:picLocks noChangeAspect="1"/>
          </p:cNvPicPr>
          <p:nvPr/>
        </p:nvPicPr>
        <p:blipFill>
          <a:blip r:embed="rId2"/>
          <a:srcRect r="80138" b="36672"/>
          <a:stretch>
            <a:fillRect/>
          </a:stretch>
        </p:blipFill>
        <p:spPr>
          <a:xfrm>
            <a:off x="10802258" y="176365"/>
            <a:ext cx="1098805" cy="890433"/>
          </a:xfrm>
          <a:prstGeom prst="rect">
            <a:avLst/>
          </a:prstGeom>
        </p:spPr>
      </p:pic>
      <p:pic>
        <p:nvPicPr>
          <p:cNvPr id="9" name="Picture 8">
            <a:extLst>
              <a:ext uri="{FF2B5EF4-FFF2-40B4-BE49-F238E27FC236}">
                <a16:creationId xmlns:a16="http://schemas.microsoft.com/office/drawing/2014/main" id="{BADE6825-A5A7-44FB-BDA6-B512BD7E30E3}"/>
              </a:ext>
            </a:extLst>
          </p:cNvPr>
          <p:cNvPicPr>
            <a:picLocks noChangeAspect="1"/>
          </p:cNvPicPr>
          <p:nvPr/>
        </p:nvPicPr>
        <p:blipFill>
          <a:blip r:embed="rId3"/>
          <a:stretch>
            <a:fillRect/>
          </a:stretch>
        </p:blipFill>
        <p:spPr>
          <a:xfrm>
            <a:off x="2509520" y="1768722"/>
            <a:ext cx="7988300" cy="4948307"/>
          </a:xfrm>
          <a:prstGeom prst="rect">
            <a:avLst/>
          </a:prstGeom>
        </p:spPr>
      </p:pic>
    </p:spTree>
    <p:extLst>
      <p:ext uri="{BB962C8B-B14F-4D97-AF65-F5344CB8AC3E}">
        <p14:creationId xmlns:p14="http://schemas.microsoft.com/office/powerpoint/2010/main" val="1768684825"/>
      </p:ext>
    </p:extLst>
  </p:cSld>
  <p:clrMapOvr>
    <a:masterClrMapping/>
  </p:clrMapOvr>
  <mc:AlternateContent xmlns:mc="http://schemas.openxmlformats.org/markup-compatibility/2006" xmlns:p14="http://schemas.microsoft.com/office/powerpoint/2010/main">
    <mc:Choice Requires="p14">
      <p:transition spd="slow" p14:dur="2000" advTm="2119"/>
    </mc:Choice>
    <mc:Fallback xmlns="">
      <p:transition spd="slow" advTm="211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44C21D97-4F97-46EF-B301-E1E589996EED}"/>
              </a:ext>
            </a:extLst>
          </p:cNvPr>
          <p:cNvSpPr>
            <a:spLocks noGrp="1"/>
          </p:cNvSpPr>
          <p:nvPr>
            <p:ph type="title"/>
          </p:nvPr>
        </p:nvSpPr>
        <p:spPr>
          <a:xfrm>
            <a:off x="0" y="1"/>
            <a:ext cx="12192000" cy="1201738"/>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lnSpc>
                <a:spcPct val="100000"/>
              </a:lnSpc>
            </a:pPr>
            <a:r>
              <a:rPr lang="en-US"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t>Innovation and Creativity in Teaching-Learning</a:t>
            </a:r>
            <a:br>
              <a:rPr lang="en-US"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br>
            <a:r>
              <a:rPr lang="en-US"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t>Experiential Learning</a:t>
            </a:r>
          </a:p>
        </p:txBody>
      </p:sp>
      <p:pic>
        <p:nvPicPr>
          <p:cNvPr id="74755" name="Picture 2">
            <a:extLst>
              <a:ext uri="{FF2B5EF4-FFF2-40B4-BE49-F238E27FC236}">
                <a16:creationId xmlns:a16="http://schemas.microsoft.com/office/drawing/2014/main" id="{3EB1A964-DF2B-4872-9371-65475E9DA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20" y="3926177"/>
            <a:ext cx="4141354" cy="23860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4757" name="Picture 4">
            <a:extLst>
              <a:ext uri="{FF2B5EF4-FFF2-40B4-BE49-F238E27FC236}">
                <a16:creationId xmlns:a16="http://schemas.microsoft.com/office/drawing/2014/main" id="{D9E9DB5F-71E8-4CA9-B5B5-1F3892D3B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468" y="1272308"/>
            <a:ext cx="4079841" cy="23298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4758" name="Picture 6">
            <a:extLst>
              <a:ext uri="{FF2B5EF4-FFF2-40B4-BE49-F238E27FC236}">
                <a16:creationId xmlns:a16="http://schemas.microsoft.com/office/drawing/2014/main" id="{363318D1-9BF9-4693-8AD5-8AA2FA765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6212" y="3944360"/>
            <a:ext cx="4201243" cy="24558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4759" name="Picture 8">
            <a:extLst>
              <a:ext uri="{FF2B5EF4-FFF2-40B4-BE49-F238E27FC236}">
                <a16:creationId xmlns:a16="http://schemas.microsoft.com/office/drawing/2014/main" id="{1DC2A712-189E-4455-9017-5B1368A1A8D7}"/>
              </a:ext>
            </a:extLst>
          </p:cNvPr>
          <p:cNvPicPr>
            <a:picLocks noChangeAspect="1" noChangeArrowheads="1"/>
          </p:cNvPicPr>
          <p:nvPr/>
        </p:nvPicPr>
        <p:blipFill>
          <a:blip r:embed="rId5"/>
          <a:stretch>
            <a:fillRect/>
          </a:stretch>
        </p:blipFill>
        <p:spPr bwMode="auto">
          <a:xfrm>
            <a:off x="296889" y="1243297"/>
            <a:ext cx="3402805" cy="2268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4761" name="TextBox 10">
            <a:extLst>
              <a:ext uri="{FF2B5EF4-FFF2-40B4-BE49-F238E27FC236}">
                <a16:creationId xmlns:a16="http://schemas.microsoft.com/office/drawing/2014/main" id="{D1E92FAD-C6D4-4E2E-BD67-689D7801C763}"/>
              </a:ext>
            </a:extLst>
          </p:cNvPr>
          <p:cNvSpPr txBox="1">
            <a:spLocks noChangeArrowheads="1"/>
          </p:cNvSpPr>
          <p:nvPr/>
        </p:nvSpPr>
        <p:spPr bwMode="auto">
          <a:xfrm>
            <a:off x="5105401" y="3637830"/>
            <a:ext cx="2819401"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latin typeface="Book Antiqua" pitchFamily="18" charset="0"/>
              </a:rPr>
              <a:t>Industry Interaction</a:t>
            </a:r>
          </a:p>
        </p:txBody>
      </p:sp>
      <p:sp>
        <p:nvSpPr>
          <p:cNvPr id="74762" name="TextBox 11">
            <a:extLst>
              <a:ext uri="{FF2B5EF4-FFF2-40B4-BE49-F238E27FC236}">
                <a16:creationId xmlns:a16="http://schemas.microsoft.com/office/drawing/2014/main" id="{F3F40C96-CBD8-4E88-8787-C441A9CB75EA}"/>
              </a:ext>
            </a:extLst>
          </p:cNvPr>
          <p:cNvSpPr txBox="1">
            <a:spLocks noChangeArrowheads="1"/>
          </p:cNvSpPr>
          <p:nvPr/>
        </p:nvSpPr>
        <p:spPr bwMode="auto">
          <a:xfrm>
            <a:off x="2937160" y="6402169"/>
            <a:ext cx="2133600"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latin typeface="Book Antiqua" pitchFamily="18" charset="0"/>
              </a:rPr>
              <a:t>Guest Lectures</a:t>
            </a:r>
          </a:p>
        </p:txBody>
      </p:sp>
      <p:sp>
        <p:nvSpPr>
          <p:cNvPr id="74763" name="TextBox 12">
            <a:extLst>
              <a:ext uri="{FF2B5EF4-FFF2-40B4-BE49-F238E27FC236}">
                <a16:creationId xmlns:a16="http://schemas.microsoft.com/office/drawing/2014/main" id="{2B04436C-8216-453B-80D3-77308477AB96}"/>
              </a:ext>
            </a:extLst>
          </p:cNvPr>
          <p:cNvSpPr txBox="1">
            <a:spLocks noChangeArrowheads="1"/>
          </p:cNvSpPr>
          <p:nvPr/>
        </p:nvSpPr>
        <p:spPr bwMode="auto">
          <a:xfrm>
            <a:off x="7358646" y="6328027"/>
            <a:ext cx="2796741"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latin typeface="Book Antiqua" pitchFamily="18" charset="0"/>
              </a:rPr>
              <a:t>Hands-on Training</a:t>
            </a:r>
          </a:p>
        </p:txBody>
      </p:sp>
      <p:pic>
        <p:nvPicPr>
          <p:cNvPr id="12" name="Content Placeholder 3" descr="NHC">
            <a:extLst>
              <a:ext uri="{FF2B5EF4-FFF2-40B4-BE49-F238E27FC236}">
                <a16:creationId xmlns:a16="http://schemas.microsoft.com/office/drawing/2014/main" id="{5CEF5010-FC92-44A8-ABF8-BCE1F2BFB31F}"/>
              </a:ext>
            </a:extLst>
          </p:cNvPr>
          <p:cNvPicPr>
            <a:picLocks noChangeArrowheads="1"/>
          </p:cNvPicPr>
          <p:nvPr/>
        </p:nvPicPr>
        <p:blipFill>
          <a:blip r:embed="rId6">
            <a:extLst>
              <a:ext uri="{28A0092B-C50C-407E-A947-70E740481C1C}">
                <a14:useLocalDpi xmlns:a14="http://schemas.microsoft.com/office/drawing/2010/main" val="0"/>
              </a:ext>
            </a:extLst>
          </a:blip>
          <a:srcRect l="-999" t="-5865" r="81833" b="7623"/>
          <a:stretch>
            <a:fillRect/>
          </a:stretch>
        </p:blipFill>
        <p:spPr>
          <a:xfrm>
            <a:off x="10159648" y="221673"/>
            <a:ext cx="1095374" cy="738499"/>
          </a:xfrm>
          <a:prstGeom prst="rect">
            <a:avLst/>
          </a:prstGeom>
          <a:effectLst>
            <a:glow rad="101600">
              <a:schemeClr val="bg1">
                <a:alpha val="60000"/>
              </a:schemeClr>
            </a:glow>
          </a:effectLst>
        </p:spPr>
      </p:pic>
      <p:pic>
        <p:nvPicPr>
          <p:cNvPr id="13" name="Picture 12" descr="emerge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7641" y="1330037"/>
            <a:ext cx="3482685" cy="2216728"/>
          </a:xfrm>
          <a:prstGeom prst="rect">
            <a:avLst/>
          </a:prstGeom>
          <a:ln>
            <a:noFill/>
          </a:ln>
          <a:effectLst>
            <a:outerShdw blurRad="292100" dist="139700" dir="2700000" algn="tl" rotWithShape="0">
              <a:srgbClr val="333333">
                <a:alpha val="65000"/>
              </a:srgbClr>
            </a:outerShdw>
          </a:effectLst>
        </p:spPr>
      </p:pic>
      <p:sp>
        <p:nvSpPr>
          <p:cNvPr id="14" name="TextBox 9">
            <a:extLst>
              <a:ext uri="{FF2B5EF4-FFF2-40B4-BE49-F238E27FC236}">
                <a16:creationId xmlns:a16="http://schemas.microsoft.com/office/drawing/2014/main" id="{452C22BE-EAAB-4BA3-A357-3F95F316B10D}"/>
              </a:ext>
            </a:extLst>
          </p:cNvPr>
          <p:cNvSpPr txBox="1">
            <a:spLocks noChangeArrowheads="1"/>
          </p:cNvSpPr>
          <p:nvPr/>
        </p:nvSpPr>
        <p:spPr bwMode="auto">
          <a:xfrm>
            <a:off x="8617511" y="3550371"/>
            <a:ext cx="3235036"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latin typeface="Book Antiqua" pitchFamily="18" charset="0"/>
              </a:rPr>
              <a:t>National Conference</a:t>
            </a:r>
          </a:p>
        </p:txBody>
      </p:sp>
      <p:sp>
        <p:nvSpPr>
          <p:cNvPr id="74760" name="TextBox 9">
            <a:extLst>
              <a:ext uri="{FF2B5EF4-FFF2-40B4-BE49-F238E27FC236}">
                <a16:creationId xmlns:a16="http://schemas.microsoft.com/office/drawing/2014/main" id="{452C22BE-EAAB-4BA3-A357-3F95F316B10D}"/>
              </a:ext>
            </a:extLst>
          </p:cNvPr>
          <p:cNvSpPr txBox="1">
            <a:spLocks noChangeArrowheads="1"/>
          </p:cNvSpPr>
          <p:nvPr/>
        </p:nvSpPr>
        <p:spPr bwMode="auto">
          <a:xfrm>
            <a:off x="389786" y="3528652"/>
            <a:ext cx="3235036"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b="1" dirty="0">
                <a:latin typeface="Book Antiqua" pitchFamily="18" charset="0"/>
              </a:rPr>
              <a:t>National Conference</a:t>
            </a:r>
          </a:p>
        </p:txBody>
      </p:sp>
    </p:spTree>
    <p:extLst>
      <p:ext uri="{BB962C8B-B14F-4D97-AF65-F5344CB8AC3E}">
        <p14:creationId xmlns:p14="http://schemas.microsoft.com/office/powerpoint/2010/main" val="1924472047"/>
      </p:ext>
    </p:extLst>
  </p:cSld>
  <p:clrMapOvr>
    <a:masterClrMapping/>
  </p:clrMapOvr>
  <mc:AlternateContent xmlns:mc="http://schemas.openxmlformats.org/markup-compatibility/2006" xmlns:p14="http://schemas.microsoft.com/office/powerpoint/2010/main">
    <mc:Choice Requires="p14">
      <p:transition spd="slow" p14:dur="2000" advTm="8839"/>
    </mc:Choice>
    <mc:Fallback xmlns="">
      <p:transition spd="slow" advTm="883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2EE9-F0CB-4E35-AF32-E1436C95C29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CFACCCB-87C7-4FA8-98F3-219CC90D0CF7}"/>
              </a:ext>
            </a:extLst>
          </p:cNvPr>
          <p:cNvPicPr>
            <a:picLocks noChangeAspect="1"/>
          </p:cNvPicPr>
          <p:nvPr/>
        </p:nvPicPr>
        <p:blipFill>
          <a:blip r:embed="rId2"/>
          <a:stretch>
            <a:fillRect/>
          </a:stretch>
        </p:blipFill>
        <p:spPr>
          <a:xfrm>
            <a:off x="5868" y="3300"/>
            <a:ext cx="12186131" cy="6854699"/>
          </a:xfrm>
          <a:prstGeom prst="rect">
            <a:avLst/>
          </a:prstGeom>
        </p:spPr>
      </p:pic>
      <p:pic>
        <p:nvPicPr>
          <p:cNvPr id="3074" name="Picture 2" descr="National Educational Tour Image 1">
            <a:extLst>
              <a:ext uri="{FF2B5EF4-FFF2-40B4-BE49-F238E27FC236}">
                <a16:creationId xmlns:a16="http://schemas.microsoft.com/office/drawing/2014/main" id="{E24EF39D-3318-1294-5E00-F589BAB9B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440" y="1352946"/>
            <a:ext cx="4795520" cy="2133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2D187487-9A73-1F5E-2F29-2AE22C869A6D}"/>
              </a:ext>
            </a:extLst>
          </p:cNvPr>
          <p:cNvSpPr/>
          <p:nvPr/>
        </p:nvSpPr>
        <p:spPr>
          <a:xfrm>
            <a:off x="6187440" y="3486546"/>
            <a:ext cx="4795520" cy="3336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National Educational Tour, GOA</a:t>
            </a:r>
          </a:p>
        </p:txBody>
      </p:sp>
      <p:pic>
        <p:nvPicPr>
          <p:cNvPr id="3076" name="Picture 4" descr="4 3 3">
            <a:extLst>
              <a:ext uri="{FF2B5EF4-FFF2-40B4-BE49-F238E27FC236}">
                <a16:creationId xmlns:a16="http://schemas.microsoft.com/office/drawing/2014/main" id="{97538665-BF56-4EC5-2C46-A27938D26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34840"/>
            <a:ext cx="4697730" cy="24198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259EA510-8777-2BA1-4F66-52D5524D501A}"/>
              </a:ext>
            </a:extLst>
          </p:cNvPr>
          <p:cNvSpPr/>
          <p:nvPr/>
        </p:nvSpPr>
        <p:spPr>
          <a:xfrm>
            <a:off x="-48895" y="6492875"/>
            <a:ext cx="4795520" cy="3336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Industrial Visit to Kolar Milk Factory</a:t>
            </a:r>
          </a:p>
        </p:txBody>
      </p:sp>
      <p:sp>
        <p:nvSpPr>
          <p:cNvPr id="6" name="Title 1">
            <a:extLst>
              <a:ext uri="{FF2B5EF4-FFF2-40B4-BE49-F238E27FC236}">
                <a16:creationId xmlns:a16="http://schemas.microsoft.com/office/drawing/2014/main" id="{9B78F533-191C-7E2E-8221-95C9F4CBDD6B}"/>
              </a:ext>
            </a:extLst>
          </p:cNvPr>
          <p:cNvSpPr txBox="1">
            <a:spLocks/>
          </p:cNvSpPr>
          <p:nvPr/>
        </p:nvSpPr>
        <p:spPr>
          <a:xfrm>
            <a:off x="0" y="31511"/>
            <a:ext cx="10647680" cy="1215398"/>
          </a:xfrm>
          <a:prstGeom prst="rect">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t>INDUSTRIAL VISITS</a:t>
            </a:r>
          </a:p>
        </p:txBody>
      </p:sp>
    </p:spTree>
    <p:extLst>
      <p:ext uri="{BB962C8B-B14F-4D97-AF65-F5344CB8AC3E}">
        <p14:creationId xmlns:p14="http://schemas.microsoft.com/office/powerpoint/2010/main" val="3612819452"/>
      </p:ext>
    </p:extLst>
  </p:cSld>
  <p:clrMapOvr>
    <a:masterClrMapping/>
  </p:clrMapOvr>
  <mc:AlternateContent xmlns:mc="http://schemas.openxmlformats.org/markup-compatibility/2006" xmlns:p14="http://schemas.microsoft.com/office/powerpoint/2010/main">
    <mc:Choice Requires="p14">
      <p:transition spd="slow" p14:dur="2000" advTm="6438"/>
    </mc:Choice>
    <mc:Fallback xmlns="">
      <p:transition spd="slow" advTm="643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18E37F-F0B9-4553-9F8B-97DF639782C7}"/>
              </a:ext>
            </a:extLst>
          </p:cNvPr>
          <p:cNvPicPr>
            <a:picLocks noChangeAspect="1"/>
          </p:cNvPicPr>
          <p:nvPr/>
        </p:nvPicPr>
        <p:blipFill>
          <a:blip r:embed="rId2"/>
          <a:stretch>
            <a:fillRect/>
          </a:stretch>
        </p:blipFill>
        <p:spPr>
          <a:xfrm>
            <a:off x="75423" y="0"/>
            <a:ext cx="12030851" cy="6858000"/>
          </a:xfrm>
          <a:prstGeom prst="rect">
            <a:avLst/>
          </a:prstGeom>
        </p:spPr>
      </p:pic>
    </p:spTree>
  </p:cSld>
  <p:clrMapOvr>
    <a:masterClrMapping/>
  </p:clrMapOvr>
  <p:transition advTm="8607">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1DD1A7-EA68-4AB0-8937-EDB0E34A886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053E5F3-B334-4462-B011-46CBAE15755B}"/>
              </a:ext>
            </a:extLst>
          </p:cNvPr>
          <p:cNvPicPr>
            <a:picLocks noChangeAspect="1"/>
          </p:cNvPicPr>
          <p:nvPr/>
        </p:nvPicPr>
        <p:blipFill>
          <a:blip r:embed="rId2"/>
          <a:stretch>
            <a:fillRect/>
          </a:stretch>
        </p:blipFill>
        <p:spPr>
          <a:xfrm>
            <a:off x="53992" y="0"/>
            <a:ext cx="12084016"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32"/>
    </mc:Choice>
    <mc:Fallback xmlns="">
      <p:transition spd="slow" advTm="803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C30570-FE19-45EC-F88F-F0F97C130E06}"/>
              </a:ext>
            </a:extLst>
          </p:cNvPr>
          <p:cNvSpPr>
            <a:spLocks noGrp="1"/>
          </p:cNvSpPr>
          <p:nvPr>
            <p:ph type="title"/>
          </p:nvPr>
        </p:nvSpPr>
        <p:spPr>
          <a:xfrm>
            <a:off x="0" y="0"/>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eaLnBrk="1" hangingPunct="1">
              <a:lnSpc>
                <a:spcPct val="100000"/>
              </a:lnSpc>
            </a:pPr>
            <a:r>
              <a:rPr lang="en-IN" altLang="en-US" sz="48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t>Programmes Offered @ NHC</a:t>
            </a:r>
            <a:endParaRPr lang="en-IN" altLang="en-US" sz="20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6" name="Picture 5" descr="echnzarre.png">
            <a:extLst>
              <a:ext uri="{FF2B5EF4-FFF2-40B4-BE49-F238E27FC236}">
                <a16:creationId xmlns:a16="http://schemas.microsoft.com/office/drawing/2014/main" id="{E5A3778E-E507-2C72-404A-2B915F28365B}"/>
              </a:ext>
            </a:extLst>
          </p:cNvPr>
          <p:cNvPicPr>
            <a:picLocks noChangeAspect="1"/>
          </p:cNvPicPr>
          <p:nvPr/>
        </p:nvPicPr>
        <p:blipFill>
          <a:blip r:embed="rId2"/>
          <a:srcRect r="80138" b="36672"/>
          <a:stretch>
            <a:fillRect/>
          </a:stretch>
        </p:blipFill>
        <p:spPr>
          <a:xfrm>
            <a:off x="10944108" y="178238"/>
            <a:ext cx="1098805" cy="890433"/>
          </a:xfrm>
          <a:prstGeom prst="rect">
            <a:avLst/>
          </a:prstGeom>
          <a:effectLst>
            <a:glow rad="101600">
              <a:schemeClr val="bg1">
                <a:alpha val="60000"/>
              </a:schemeClr>
            </a:glow>
          </a:effectLst>
        </p:spPr>
      </p:pic>
      <p:graphicFrame>
        <p:nvGraphicFramePr>
          <p:cNvPr id="7" name="Diagram 6">
            <a:extLst>
              <a:ext uri="{FF2B5EF4-FFF2-40B4-BE49-F238E27FC236}">
                <a16:creationId xmlns:a16="http://schemas.microsoft.com/office/drawing/2014/main" id="{5DEA98D0-53CA-9929-8B2E-4A9F01830166}"/>
              </a:ext>
            </a:extLst>
          </p:cNvPr>
          <p:cNvGraphicFramePr/>
          <p:nvPr>
            <p:extLst>
              <p:ext uri="{D42A27DB-BD31-4B8C-83A1-F6EECF244321}">
                <p14:modId xmlns:p14="http://schemas.microsoft.com/office/powerpoint/2010/main" val="3302592059"/>
              </p:ext>
            </p:extLst>
          </p:nvPr>
        </p:nvGraphicFramePr>
        <p:xfrm>
          <a:off x="178903" y="1659835"/>
          <a:ext cx="5917097" cy="4999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7F7FB5B-02A8-1DB4-6B0A-129196BDC578}"/>
              </a:ext>
            </a:extLst>
          </p:cNvPr>
          <p:cNvSpPr/>
          <p:nvPr/>
        </p:nvSpPr>
        <p:spPr>
          <a:xfrm>
            <a:off x="4693920" y="1659835"/>
            <a:ext cx="7319177" cy="5019927"/>
          </a:xfrm>
          <a:prstGeom prst="rect">
            <a:avLst/>
          </a:prstGeom>
          <a:solidFill>
            <a:srgbClr val="253B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In Three Different Streams-</a:t>
            </a:r>
          </a:p>
          <a:p>
            <a:pPr algn="ctr"/>
            <a:endParaRPr lang="en-IN" sz="2000" dirty="0"/>
          </a:p>
          <a:p>
            <a:pPr marL="285750" indent="-285750">
              <a:buFont typeface="Arial" panose="020B0604020202020204" pitchFamily="34" charset="0"/>
              <a:buChar char="•"/>
            </a:pPr>
            <a:r>
              <a:rPr lang="en-IN" sz="3600" dirty="0"/>
              <a:t>Executive</a:t>
            </a:r>
          </a:p>
          <a:p>
            <a:pPr marL="285750" indent="-285750">
              <a:buFont typeface="Arial" panose="020B0604020202020204" pitchFamily="34" charset="0"/>
              <a:buChar char="•"/>
            </a:pPr>
            <a:r>
              <a:rPr lang="en-IN" sz="3600" dirty="0"/>
              <a:t>Professional</a:t>
            </a:r>
          </a:p>
          <a:p>
            <a:pPr marL="285750" indent="-285750">
              <a:buFont typeface="Arial" panose="020B0604020202020204" pitchFamily="34" charset="0"/>
              <a:buChar char="•"/>
            </a:pPr>
            <a:r>
              <a:rPr lang="en-IN" sz="3600" dirty="0"/>
              <a:t>Global Certification</a:t>
            </a:r>
          </a:p>
          <a:p>
            <a:endParaRPr lang="en-IN" sz="2000" dirty="0"/>
          </a:p>
          <a:p>
            <a:r>
              <a:rPr lang="en-IN" sz="2400" dirty="0"/>
              <a:t>Value added programs are imparted by industrial experts as a unique value addition to the students of the college</a:t>
            </a:r>
          </a:p>
        </p:txBody>
      </p:sp>
    </p:spTree>
    <p:extLst>
      <p:ext uri="{BB962C8B-B14F-4D97-AF65-F5344CB8AC3E}">
        <p14:creationId xmlns:p14="http://schemas.microsoft.com/office/powerpoint/2010/main" val="596145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BB56E3-782D-4826-AD66-AD4E6C54DA06}"/>
              </a:ext>
            </a:extLst>
          </p:cNvPr>
          <p:cNvPicPr>
            <a:picLocks noChangeAspect="1"/>
          </p:cNvPicPr>
          <p:nvPr/>
        </p:nvPicPr>
        <p:blipFill>
          <a:blip r:embed="rId2"/>
          <a:stretch>
            <a:fillRect/>
          </a:stretch>
        </p:blipFill>
        <p:spPr>
          <a:xfrm>
            <a:off x="0" y="51232"/>
            <a:ext cx="12192000" cy="67555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75"/>
    </mc:Choice>
    <mc:Fallback xmlns="">
      <p:transition spd="slow" advTm="617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25E64CEC-C533-4255-A3D8-04C94E1B4AF8}"/>
              </a:ext>
            </a:extLst>
          </p:cNvPr>
          <p:cNvSpPr>
            <a:spLocks noGrp="1"/>
          </p:cNvSpPr>
          <p:nvPr>
            <p:ph idx="1"/>
          </p:nvPr>
        </p:nvSpPr>
        <p:spPr/>
        <p:txBody>
          <a:bodyPr/>
          <a:lstStyle/>
          <a:p>
            <a:endParaRPr lang="en-IN"/>
          </a:p>
        </p:txBody>
      </p:sp>
      <p:pic>
        <p:nvPicPr>
          <p:cNvPr id="44" name="Picture 43">
            <a:extLst>
              <a:ext uri="{FF2B5EF4-FFF2-40B4-BE49-F238E27FC236}">
                <a16:creationId xmlns:a16="http://schemas.microsoft.com/office/drawing/2014/main" id="{E857637C-5CFE-43CE-9A3A-97C5BBF9D2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54795015"/>
      </p:ext>
    </p:extLst>
  </p:cSld>
  <p:clrMapOvr>
    <a:masterClrMapping/>
  </p:clrMapOvr>
  <mc:AlternateContent xmlns:mc="http://schemas.openxmlformats.org/markup-compatibility/2006" xmlns:p14="http://schemas.microsoft.com/office/powerpoint/2010/main">
    <mc:Choice Requires="p14">
      <p:transition spd="slow" p14:dur="2000" advTm="6431"/>
    </mc:Choice>
    <mc:Fallback xmlns="">
      <p:transition spd="slow" advTm="643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2F8281-6EC2-4604-B241-917B68F1A7A5}"/>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7E03EAE-80C9-4770-AAEF-77A144FEE265}"/>
              </a:ext>
            </a:extLst>
          </p:cNvPr>
          <p:cNvPicPr>
            <a:picLocks noChangeAspect="1"/>
          </p:cNvPicPr>
          <p:nvPr/>
        </p:nvPicPr>
        <p:blipFill>
          <a:blip r:embed="rId2"/>
          <a:stretch>
            <a:fillRect/>
          </a:stretch>
        </p:blipFill>
        <p:spPr>
          <a:xfrm>
            <a:off x="0" y="10329"/>
            <a:ext cx="12192000" cy="6837342"/>
          </a:xfrm>
          <a:prstGeom prst="rect">
            <a:avLst/>
          </a:prstGeom>
        </p:spPr>
      </p:pic>
    </p:spTree>
    <p:extLst>
      <p:ext uri="{BB962C8B-B14F-4D97-AF65-F5344CB8AC3E}">
        <p14:creationId xmlns:p14="http://schemas.microsoft.com/office/powerpoint/2010/main" val="1359477418"/>
      </p:ext>
    </p:extLst>
  </p:cSld>
  <p:clrMapOvr>
    <a:masterClrMapping/>
  </p:clrMapOvr>
  <mc:AlternateContent xmlns:mc="http://schemas.openxmlformats.org/markup-compatibility/2006" xmlns:p14="http://schemas.microsoft.com/office/powerpoint/2010/main">
    <mc:Choice Requires="p14">
      <p:transition spd="slow" p14:dur="2000" advTm="6006"/>
    </mc:Choice>
    <mc:Fallback xmlns="">
      <p:transition spd="slow" advTm="600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E6DD25-3485-4D27-AB57-49F2D3C306AA}"/>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FB500F9A-8DAD-4773-8791-81A80EFFC29F}"/>
              </a:ext>
            </a:extLst>
          </p:cNvPr>
          <p:cNvSpPr>
            <a:spLocks noGrp="1"/>
          </p:cNvSpPr>
          <p:nvPr>
            <p:ph idx="1"/>
          </p:nvPr>
        </p:nvSpPr>
        <p:spPr/>
        <p:txBody>
          <a:bodyPr/>
          <a:lstStyle/>
          <a:p>
            <a:endParaRPr lang="en-IN"/>
          </a:p>
        </p:txBody>
      </p:sp>
      <p:pic>
        <p:nvPicPr>
          <p:cNvPr id="14" name="Picture 13">
            <a:extLst>
              <a:ext uri="{FF2B5EF4-FFF2-40B4-BE49-F238E27FC236}">
                <a16:creationId xmlns:a16="http://schemas.microsoft.com/office/drawing/2014/main" id="{6489E788-2BE0-480D-ACE4-C87C7618AC1B}"/>
              </a:ext>
            </a:extLst>
          </p:cNvPr>
          <p:cNvPicPr>
            <a:picLocks noChangeAspect="1"/>
          </p:cNvPicPr>
          <p:nvPr/>
        </p:nvPicPr>
        <p:blipFill>
          <a:blip r:embed="rId2"/>
          <a:stretch>
            <a:fillRect/>
          </a:stretch>
        </p:blipFill>
        <p:spPr>
          <a:xfrm>
            <a:off x="0" y="12822"/>
            <a:ext cx="12192000" cy="6699005"/>
          </a:xfrm>
          <a:prstGeom prst="rect">
            <a:avLst/>
          </a:prstGeom>
        </p:spPr>
      </p:pic>
    </p:spTree>
    <p:extLst>
      <p:ext uri="{BB962C8B-B14F-4D97-AF65-F5344CB8AC3E}">
        <p14:creationId xmlns:p14="http://schemas.microsoft.com/office/powerpoint/2010/main" val="3869126393"/>
      </p:ext>
    </p:extLst>
  </p:cSld>
  <p:clrMapOvr>
    <a:masterClrMapping/>
  </p:clrMapOvr>
  <mc:AlternateContent xmlns:mc="http://schemas.openxmlformats.org/markup-compatibility/2006" xmlns:p14="http://schemas.microsoft.com/office/powerpoint/2010/main">
    <mc:Choice Requires="p14">
      <p:transition spd="slow" p14:dur="2000" advTm="6183"/>
    </mc:Choice>
    <mc:Fallback xmlns="">
      <p:transition spd="slow" advTm="618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898E8-62BB-462F-97A2-B575175C9758}"/>
              </a:ext>
            </a:extLst>
          </p:cNvPr>
          <p:cNvSpPr>
            <a:spLocks noGrp="1"/>
          </p:cNvSpPr>
          <p:nvPr>
            <p:ph idx="1"/>
          </p:nvPr>
        </p:nvSpPr>
        <p:spPr/>
        <p:txBody>
          <a:bodyPr/>
          <a:lstStyle/>
          <a:p>
            <a:endParaRPr lang="en-IN"/>
          </a:p>
        </p:txBody>
      </p:sp>
      <p:pic>
        <p:nvPicPr>
          <p:cNvPr id="11" name="Picture 10">
            <a:extLst>
              <a:ext uri="{FF2B5EF4-FFF2-40B4-BE49-F238E27FC236}">
                <a16:creationId xmlns:a16="http://schemas.microsoft.com/office/drawing/2014/main" id="{07AFE715-B0E4-4DC8-96F9-E4C4BB082C48}"/>
              </a:ext>
            </a:extLst>
          </p:cNvPr>
          <p:cNvPicPr>
            <a:picLocks noChangeAspect="1"/>
          </p:cNvPicPr>
          <p:nvPr/>
        </p:nvPicPr>
        <p:blipFill>
          <a:blip r:embed="rId2"/>
          <a:stretch>
            <a:fillRect/>
          </a:stretch>
        </p:blipFill>
        <p:spPr>
          <a:xfrm>
            <a:off x="0" y="18255"/>
            <a:ext cx="12192000" cy="68214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399"/>
    </mc:Choice>
    <mc:Fallback xmlns="">
      <p:transition spd="slow" advTm="639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94391A-2ABE-4E25-93B4-A47C8E667112}"/>
              </a:ext>
            </a:extLst>
          </p:cNvPr>
          <p:cNvSpPr>
            <a:spLocks noGrp="1"/>
          </p:cNvSpPr>
          <p:nvPr>
            <p:ph type="title"/>
          </p:nvPr>
        </p:nvSpPr>
        <p:spPr/>
        <p:txBody>
          <a:bodyPr/>
          <a:lstStyle/>
          <a:p>
            <a:endParaRPr lang="en-IN"/>
          </a:p>
        </p:txBody>
      </p:sp>
      <p:pic>
        <p:nvPicPr>
          <p:cNvPr id="9" name="Picture 8">
            <a:extLst>
              <a:ext uri="{FF2B5EF4-FFF2-40B4-BE49-F238E27FC236}">
                <a16:creationId xmlns:a16="http://schemas.microsoft.com/office/drawing/2014/main" id="{67A4D795-D0B0-4320-9DD8-825F60B1CB33}"/>
              </a:ext>
            </a:extLst>
          </p:cNvPr>
          <p:cNvPicPr>
            <a:picLocks noChangeAspect="1"/>
          </p:cNvPicPr>
          <p:nvPr/>
        </p:nvPicPr>
        <p:blipFill>
          <a:blip r:embed="rId2"/>
          <a:stretch>
            <a:fillRect/>
          </a:stretch>
        </p:blipFill>
        <p:spPr>
          <a:xfrm>
            <a:off x="0" y="0"/>
            <a:ext cx="12192000" cy="6791325"/>
          </a:xfrm>
          <a:prstGeom prst="rect">
            <a:avLst/>
          </a:prstGeom>
        </p:spPr>
      </p:pic>
    </p:spTree>
    <p:extLst>
      <p:ext uri="{BB962C8B-B14F-4D97-AF65-F5344CB8AC3E}">
        <p14:creationId xmlns:p14="http://schemas.microsoft.com/office/powerpoint/2010/main" val="618240524"/>
      </p:ext>
    </p:extLst>
  </p:cSld>
  <p:clrMapOvr>
    <a:masterClrMapping/>
  </p:clrMapOvr>
  <mc:AlternateContent xmlns:mc="http://schemas.openxmlformats.org/markup-compatibility/2006" xmlns:p14="http://schemas.microsoft.com/office/powerpoint/2010/main">
    <mc:Choice Requires="p14">
      <p:transition spd="slow" p14:dur="2000" advTm="7720"/>
    </mc:Choice>
    <mc:Fallback xmlns="">
      <p:transition spd="slow" advTm="772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6600" b="1" cap="all" dirty="0">
                <a:ln/>
                <a:solidFill>
                  <a:schemeClr val="accent1">
                    <a:lumMod val="50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YOU</a:t>
            </a:r>
          </a:p>
        </p:txBody>
      </p:sp>
    </p:spTree>
  </p:cSld>
  <p:clrMapOvr>
    <a:masterClrMapping/>
  </p:clrMapOvr>
  <mc:AlternateContent xmlns:mc="http://schemas.openxmlformats.org/markup-compatibility/2006" xmlns:p14="http://schemas.microsoft.com/office/powerpoint/2010/main">
    <mc:Choice Requires="p14">
      <p:transition spd="slow" p14:dur="2000" advTm="3208"/>
    </mc:Choice>
    <mc:Fallback xmlns="">
      <p:transition spd="slow" advTm="32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3E082-91B5-F9DB-FEA1-6B88E7FA4A7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217B962-C8E7-233C-BCAB-2591A1FAE2A3}"/>
              </a:ext>
            </a:extLst>
          </p:cNvPr>
          <p:cNvSpPr>
            <a:spLocks noGrp="1"/>
          </p:cNvSpPr>
          <p:nvPr>
            <p:ph type="title"/>
          </p:nvPr>
        </p:nvSpPr>
        <p:spPr>
          <a:xfrm>
            <a:off x="0" y="0"/>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eaLnBrk="1" hangingPunct="1">
              <a:lnSpc>
                <a:spcPct val="100000"/>
              </a:lnSpc>
            </a:pPr>
            <a:r>
              <a:rPr lang="en-IN" altLang="en-US" sz="48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rPr>
              <a:t>Bachelors of Business Administration</a:t>
            </a:r>
            <a:endParaRPr lang="en-IN" altLang="en-US" sz="20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6" name="Picture 5" descr="echnzarre.png">
            <a:extLst>
              <a:ext uri="{FF2B5EF4-FFF2-40B4-BE49-F238E27FC236}">
                <a16:creationId xmlns:a16="http://schemas.microsoft.com/office/drawing/2014/main" id="{E644BBED-0A94-C56C-7453-A4D7B194C146}"/>
              </a:ext>
            </a:extLst>
          </p:cNvPr>
          <p:cNvPicPr>
            <a:picLocks noChangeAspect="1"/>
          </p:cNvPicPr>
          <p:nvPr/>
        </p:nvPicPr>
        <p:blipFill>
          <a:blip r:embed="rId2"/>
          <a:srcRect r="80138" b="36672"/>
          <a:stretch>
            <a:fillRect/>
          </a:stretch>
        </p:blipFill>
        <p:spPr>
          <a:xfrm>
            <a:off x="10944108" y="178238"/>
            <a:ext cx="1098805" cy="890433"/>
          </a:xfrm>
          <a:prstGeom prst="rect">
            <a:avLst/>
          </a:prstGeom>
          <a:effectLst>
            <a:glow rad="101600">
              <a:schemeClr val="bg1">
                <a:alpha val="60000"/>
              </a:schemeClr>
            </a:glow>
          </a:effectLst>
        </p:spPr>
      </p:pic>
      <p:sp>
        <p:nvSpPr>
          <p:cNvPr id="8" name="Rectangle 7">
            <a:extLst>
              <a:ext uri="{FF2B5EF4-FFF2-40B4-BE49-F238E27FC236}">
                <a16:creationId xmlns:a16="http://schemas.microsoft.com/office/drawing/2014/main" id="{8F059F41-E9B8-F314-A965-289353C7D410}"/>
              </a:ext>
            </a:extLst>
          </p:cNvPr>
          <p:cNvSpPr/>
          <p:nvPr/>
        </p:nvSpPr>
        <p:spPr>
          <a:xfrm>
            <a:off x="0" y="1246909"/>
            <a:ext cx="12192000" cy="5611091"/>
          </a:xfrm>
          <a:prstGeom prst="rect">
            <a:avLst/>
          </a:prstGeom>
          <a:solidFill>
            <a:srgbClr val="253B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Offered under three Different Streams</a:t>
            </a:r>
          </a:p>
          <a:p>
            <a:pPr algn="ctr"/>
            <a:endParaRPr lang="en-IN" sz="2000" dirty="0"/>
          </a:p>
          <a:p>
            <a:pPr marL="285750" indent="-285750">
              <a:buFont typeface="Arial" panose="020B0604020202020204" pitchFamily="34" charset="0"/>
              <a:buChar char="•"/>
            </a:pPr>
            <a:r>
              <a:rPr lang="en-IN" sz="3600" dirty="0"/>
              <a:t>Executive- </a:t>
            </a:r>
            <a:r>
              <a:rPr lang="en-US" sz="2400" i="1" dirty="0">
                <a:latin typeface="Times New Roman" panose="02020603050405020304" pitchFamily="18" charset="0"/>
                <a:cs typeface="Times New Roman" panose="02020603050405020304" pitchFamily="18" charset="0"/>
              </a:rPr>
              <a:t>This program enables students to earn a degree certificate from Bengaluru North University</a:t>
            </a:r>
          </a:p>
          <a:p>
            <a:pPr marL="285750" indent="-285750">
              <a:buFont typeface="Arial" panose="020B0604020202020204" pitchFamily="34" charset="0"/>
              <a:buChar char="•"/>
            </a:pPr>
            <a:endParaRPr lang="en-IN" sz="2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600" dirty="0"/>
              <a:t>Professional- </a:t>
            </a:r>
            <a:r>
              <a:rPr lang="en-US" sz="2400" i="1" dirty="0">
                <a:latin typeface="Times New Roman" panose="02020603050405020304" pitchFamily="18" charset="0"/>
                <a:cs typeface="Times New Roman" panose="02020603050405020304" pitchFamily="18" charset="0"/>
              </a:rPr>
              <a:t>Along with the degree, students gain industry-ready skills through value-added programs.</a:t>
            </a:r>
          </a:p>
          <a:p>
            <a:pPr marL="285750" indent="-285750">
              <a:buFont typeface="Arial" panose="020B0604020202020204" pitchFamily="34" charset="0"/>
              <a:buChar char="•"/>
            </a:pPr>
            <a:endParaRPr lang="en-IN" sz="2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600" dirty="0"/>
              <a:t>Global Certification- </a:t>
            </a:r>
            <a:r>
              <a:rPr lang="en-US" sz="2400" i="1" dirty="0">
                <a:latin typeface="Times New Roman" panose="02020603050405020304" pitchFamily="18" charset="0"/>
                <a:cs typeface="Times New Roman" panose="02020603050405020304" pitchFamily="18" charset="0"/>
              </a:rPr>
              <a:t>Gain a competitive edge with Global Certification, making student more attractive to employers.</a:t>
            </a:r>
            <a:endParaRPr lang="en-IN" sz="2400" i="1" dirty="0">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1371770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220A-D21D-EDC2-D8C2-EB94B0C86EA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B126E86-5A8A-AD9E-EBB9-7FE8ED553E29}"/>
              </a:ext>
            </a:extLst>
          </p:cNvPr>
          <p:cNvSpPr>
            <a:spLocks noGrp="1"/>
          </p:cNvSpPr>
          <p:nvPr>
            <p:ph type="title"/>
          </p:nvPr>
        </p:nvSpPr>
        <p:spPr>
          <a:xfrm>
            <a:off x="0" y="-1"/>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lnSpc>
                <a:spcPct val="100000"/>
              </a:lnSpc>
            </a:pPr>
            <a:r>
              <a:rPr lang="en-IN" sz="2400" b="1" i="0" dirty="0">
                <a:solidFill>
                  <a:srgbClr val="FFFFFF"/>
                </a:solidFill>
                <a:effectLst/>
                <a:latin typeface="Poppins" panose="00000500000000000000" pitchFamily="2" charset="0"/>
              </a:rPr>
              <a:t>BACHELOR OF BUSINESS ADMINISTRATION</a:t>
            </a:r>
            <a:br>
              <a:rPr lang="en-IN" sz="1600" b="1" i="0" dirty="0">
                <a:solidFill>
                  <a:srgbClr val="FFFFFF"/>
                </a:solidFill>
                <a:effectLst/>
                <a:latin typeface="Poppins" panose="00000500000000000000" pitchFamily="2" charset="0"/>
              </a:rPr>
            </a:br>
            <a:endPar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6" name="Picture 5" descr="echnzarre.png">
            <a:extLst>
              <a:ext uri="{FF2B5EF4-FFF2-40B4-BE49-F238E27FC236}">
                <a16:creationId xmlns:a16="http://schemas.microsoft.com/office/drawing/2014/main" id="{58A89995-04FB-EED6-F3D3-FD6947240670}"/>
              </a:ext>
            </a:extLst>
          </p:cNvPr>
          <p:cNvPicPr>
            <a:picLocks noChangeAspect="1"/>
          </p:cNvPicPr>
          <p:nvPr/>
        </p:nvPicPr>
        <p:blipFill>
          <a:blip r:embed="rId2"/>
          <a:srcRect r="80138" b="36672"/>
          <a:stretch>
            <a:fillRect/>
          </a:stretch>
        </p:blipFill>
        <p:spPr>
          <a:xfrm>
            <a:off x="11093195" y="176368"/>
            <a:ext cx="1098805" cy="890433"/>
          </a:xfrm>
          <a:prstGeom prst="rect">
            <a:avLst/>
          </a:prstGeom>
          <a:effectLst>
            <a:glow rad="101600">
              <a:schemeClr val="bg1">
                <a:alpha val="60000"/>
              </a:schemeClr>
            </a:glow>
          </a:effectLst>
        </p:spPr>
      </p:pic>
      <p:sp>
        <p:nvSpPr>
          <p:cNvPr id="2" name="Rectangle 1">
            <a:extLst>
              <a:ext uri="{FF2B5EF4-FFF2-40B4-BE49-F238E27FC236}">
                <a16:creationId xmlns:a16="http://schemas.microsoft.com/office/drawing/2014/main" id="{454BB256-FC6E-A2B9-90C5-757573AA14F8}"/>
              </a:ext>
            </a:extLst>
          </p:cNvPr>
          <p:cNvSpPr/>
          <p:nvPr/>
        </p:nvSpPr>
        <p:spPr>
          <a:xfrm>
            <a:off x="1006842" y="1527155"/>
            <a:ext cx="4082315" cy="1077218"/>
          </a:xfrm>
          <a:prstGeom prst="rect">
            <a:avLst/>
          </a:prstGeom>
          <a:noFill/>
        </p:spPr>
        <p:txBody>
          <a:bodyPr wrap="square" lIns="91440" tIns="45720" rIns="91440" bIns="45720">
            <a:spAutoFit/>
          </a:bodyPr>
          <a:lstStyle/>
          <a:p>
            <a:pPr algn="ct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Value Added Program-Professional Stream</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angle 2">
            <a:extLst>
              <a:ext uri="{FF2B5EF4-FFF2-40B4-BE49-F238E27FC236}">
                <a16:creationId xmlns:a16="http://schemas.microsoft.com/office/drawing/2014/main" id="{49FF9700-B1A8-3FE5-B4BE-6A0B40E37A00}"/>
              </a:ext>
            </a:extLst>
          </p:cNvPr>
          <p:cNvSpPr/>
          <p:nvPr/>
        </p:nvSpPr>
        <p:spPr>
          <a:xfrm>
            <a:off x="477520" y="1371600"/>
            <a:ext cx="5140960" cy="5334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07000"/>
              </a:lnSpc>
              <a:spcAft>
                <a:spcPts val="800"/>
              </a:spcAft>
              <a:buFont typeface="Arial" panose="020B0604020202020204" pitchFamily="34" charset="0"/>
              <a:buChar char="•"/>
            </a:pPr>
            <a:endParaRPr lang="en-IN" kern="100" dirty="0">
              <a:solidFill>
                <a:schemeClr val="tx1"/>
              </a:solidFill>
              <a:latin typeface="Times New Roman" panose="02020603050405020304" pitchFamily="18"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endPar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endParaRPr lang="en-IN" kern="100" dirty="0">
              <a:solidFill>
                <a:schemeClr val="tx1"/>
              </a:solidFill>
              <a:latin typeface="Times New Roman" panose="02020603050405020304" pitchFamily="18"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Digital Marketing an Social Media</a:t>
            </a:r>
            <a:endParaRPr lang="en-IN"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Artificial Intelligence in Business</a:t>
            </a:r>
            <a:endParaRPr lang="en-IN"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Cybersecurity for Business </a:t>
            </a:r>
          </a:p>
          <a:p>
            <a:pPr marL="285750" indent="-28575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MS Excel, Word &amp; Power Point Presentation Workshop</a:t>
            </a:r>
            <a:endParaRPr lang="en-IN"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Foreign Language- French, German, Japanese</a:t>
            </a:r>
            <a:endParaRPr lang="en-IN"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p>
            <a:pPr marL="285750" indent="-285750">
              <a:lnSpc>
                <a:spcPct val="107000"/>
              </a:lnSpc>
              <a:spcAft>
                <a:spcPts val="800"/>
              </a:spcAft>
              <a:buFont typeface="Arial" panose="020B0604020202020204" pitchFamily="34" charset="0"/>
              <a:buChar char="•"/>
            </a:pPr>
            <a:r>
              <a:rPr lang="en-IN" sz="1800" kern="100" dirty="0">
                <a:solidFill>
                  <a:schemeClr val="tx1"/>
                </a:solidFill>
                <a:effectLst/>
                <a:latin typeface="Times New Roman" panose="02020603050405020304" pitchFamily="18" charset="0"/>
                <a:ea typeface="Calibri" panose="020F0502020204030204" pitchFamily="34" charset="0"/>
                <a:cs typeface="Tunga" panose="020B0502040204020203" pitchFamily="34" charset="0"/>
              </a:rPr>
              <a:t>National Industrial Visit </a:t>
            </a:r>
            <a:endParaRPr lang="en-IN" kern="100" dirty="0">
              <a:solidFill>
                <a:schemeClr val="tx1"/>
              </a:solidFill>
              <a:effectLst/>
              <a:latin typeface="Calibri" panose="020F0502020204030204" pitchFamily="34" charset="0"/>
              <a:ea typeface="Calibri" panose="020F0502020204030204" pitchFamily="34" charset="0"/>
              <a:cs typeface="Tunga" panose="020B0502040204020203" pitchFamily="34" charset="0"/>
            </a:endParaRPr>
          </a:p>
          <a:p>
            <a:pPr algn="ctr"/>
            <a:endParaRPr lang="en-IN" dirty="0">
              <a:solidFill>
                <a:schemeClr val="tx1"/>
              </a:solidFill>
            </a:endParaRPr>
          </a:p>
        </p:txBody>
      </p:sp>
      <p:sp>
        <p:nvSpPr>
          <p:cNvPr id="11" name="Rectangle 10">
            <a:extLst>
              <a:ext uri="{FF2B5EF4-FFF2-40B4-BE49-F238E27FC236}">
                <a16:creationId xmlns:a16="http://schemas.microsoft.com/office/drawing/2014/main" id="{63FD1CF8-B9DF-C47D-2AB2-A064819AEDA2}"/>
              </a:ext>
            </a:extLst>
          </p:cNvPr>
          <p:cNvSpPr/>
          <p:nvPr/>
        </p:nvSpPr>
        <p:spPr>
          <a:xfrm>
            <a:off x="6333490" y="1371600"/>
            <a:ext cx="5140960" cy="52806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IN" sz="1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1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1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CMA - Certified Management Accountants-</a:t>
            </a:r>
            <a:r>
              <a:rPr lang="en-IN" dirty="0">
                <a:solidFill>
                  <a:schemeClr val="tx1"/>
                </a:solidFill>
                <a:latin typeface="Times New Roman" panose="02020603050405020304" pitchFamily="18" charset="0"/>
                <a:cs typeface="Times New Roman" panose="02020603050405020304" pitchFamily="18" charset="0"/>
              </a:rPr>
              <a:t>International Institution Certificate-USA</a:t>
            </a:r>
          </a:p>
          <a:p>
            <a:pPr marL="342900" indent="-342900">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Business Analytics-Global Certification-UK</a:t>
            </a:r>
          </a:p>
          <a:p>
            <a:pPr marL="342900" indent="-342900">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Digital Marketing &amp; E-Commerce- Global Certification</a:t>
            </a:r>
            <a:endParaRPr lang="en-IN"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solidFill>
                <a:schemeClr val="tx1"/>
              </a:solidFill>
            </a:endParaRPr>
          </a:p>
        </p:txBody>
      </p:sp>
      <p:sp>
        <p:nvSpPr>
          <p:cNvPr id="12" name="Rectangle 11">
            <a:extLst>
              <a:ext uri="{FF2B5EF4-FFF2-40B4-BE49-F238E27FC236}">
                <a16:creationId xmlns:a16="http://schemas.microsoft.com/office/drawing/2014/main" id="{284D42D7-D2D6-A108-BA6B-02DC9C793568}"/>
              </a:ext>
            </a:extLst>
          </p:cNvPr>
          <p:cNvSpPr/>
          <p:nvPr/>
        </p:nvSpPr>
        <p:spPr>
          <a:xfrm>
            <a:off x="6956449" y="1371600"/>
            <a:ext cx="3895042" cy="1754326"/>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Executive Stream </a:t>
            </a:r>
          </a:p>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with </a:t>
            </a:r>
          </a:p>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Global Certification</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21325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BF8C0A7-2B70-93B9-7056-65B8D1D22233}"/>
              </a:ext>
            </a:extLst>
          </p:cNvPr>
          <p:cNvSpPr>
            <a:spLocks noGrp="1"/>
          </p:cNvSpPr>
          <p:nvPr>
            <p:ph type="title"/>
          </p:nvPr>
        </p:nvSpPr>
        <p:spPr>
          <a:xfrm>
            <a:off x="0" y="-1"/>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lnSpc>
                <a:spcPct val="100000"/>
              </a:lnSpc>
            </a:pPr>
            <a:r>
              <a:rPr lang="en-IN" sz="2400" b="1" i="0" dirty="0">
                <a:solidFill>
                  <a:srgbClr val="FFFFFF"/>
                </a:solidFill>
                <a:effectLst/>
                <a:latin typeface="Poppins" panose="00000500000000000000" pitchFamily="2" charset="0"/>
              </a:rPr>
              <a:t>Why BACHELOR OF BUSINESS ADMINISTRATION….?</a:t>
            </a:r>
            <a:br>
              <a:rPr lang="en-IN" sz="1600" b="1" i="0" dirty="0">
                <a:solidFill>
                  <a:srgbClr val="FFFFFF"/>
                </a:solidFill>
                <a:effectLst/>
                <a:latin typeface="Poppins" panose="00000500000000000000" pitchFamily="2" charset="0"/>
              </a:rPr>
            </a:br>
            <a:endPar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9" name="Picture 8" descr="echnzarre.png">
            <a:extLst>
              <a:ext uri="{FF2B5EF4-FFF2-40B4-BE49-F238E27FC236}">
                <a16:creationId xmlns:a16="http://schemas.microsoft.com/office/drawing/2014/main" id="{F79AC2EC-0E13-FE2F-626F-B331575266B3}"/>
              </a:ext>
            </a:extLst>
          </p:cNvPr>
          <p:cNvPicPr>
            <a:picLocks noChangeAspect="1"/>
          </p:cNvPicPr>
          <p:nvPr/>
        </p:nvPicPr>
        <p:blipFill>
          <a:blip r:embed="rId2"/>
          <a:srcRect r="80138" b="36672"/>
          <a:stretch>
            <a:fillRect/>
          </a:stretch>
        </p:blipFill>
        <p:spPr>
          <a:xfrm>
            <a:off x="11093195" y="176368"/>
            <a:ext cx="1098805" cy="890433"/>
          </a:xfrm>
          <a:prstGeom prst="rect">
            <a:avLst/>
          </a:prstGeom>
          <a:effectLst>
            <a:glow rad="101600">
              <a:schemeClr val="bg1">
                <a:alpha val="60000"/>
              </a:schemeClr>
            </a:glow>
          </a:effectLst>
        </p:spPr>
      </p:pic>
      <p:sp>
        <p:nvSpPr>
          <p:cNvPr id="11" name="TextBox 10">
            <a:extLst>
              <a:ext uri="{FF2B5EF4-FFF2-40B4-BE49-F238E27FC236}">
                <a16:creationId xmlns:a16="http://schemas.microsoft.com/office/drawing/2014/main" id="{AC70F9AE-4E65-03D7-62F9-33ECA07A7633}"/>
              </a:ext>
            </a:extLst>
          </p:cNvPr>
          <p:cNvSpPr txBox="1"/>
          <p:nvPr/>
        </p:nvSpPr>
        <p:spPr>
          <a:xfrm>
            <a:off x="4927600" y="2452003"/>
            <a:ext cx="7042983" cy="2862322"/>
          </a:xfrm>
          <a:prstGeom prst="rect">
            <a:avLst/>
          </a:prstGeom>
          <a:noFill/>
        </p:spPr>
        <p:txBody>
          <a:bodyPr wrap="square">
            <a:spAutoFit/>
          </a:bodyPr>
          <a:lstStyle/>
          <a:p>
            <a:pPr algn="just"/>
            <a:r>
              <a:rPr lang="en-US" sz="2000" b="0" i="0" dirty="0">
                <a:effectLst/>
                <a:latin typeface="Times New Roman" panose="02020603050405020304" pitchFamily="18" charset="0"/>
                <a:cs typeface="Times New Roman" panose="02020603050405020304" pitchFamily="18" charset="0"/>
              </a:rPr>
              <a:t>The Bachelor of Business Administration is a dynamic Programme that develops the students’ potentials of being leaders, entrepreneurs, academicians as well as researchers in the field of business/business education. </a:t>
            </a:r>
          </a:p>
          <a:p>
            <a:pPr algn="just"/>
            <a:endParaRPr lang="en-US" sz="2000" dirty="0">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The main objective of this program is </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To foster global competencies among students so that they may pursue careers in management and excel in different fields.</a:t>
            </a:r>
          </a:p>
          <a:p>
            <a:pPr algn="just"/>
            <a:endParaRPr lang="en-IN" sz="2000" dirty="0"/>
          </a:p>
        </p:txBody>
      </p:sp>
      <p:pic>
        <p:nvPicPr>
          <p:cNvPr id="1026" name="Picture 2" descr="44,766 Confused Career Royalty-Free Photos and Stock Images | Shutterstock">
            <a:extLst>
              <a:ext uri="{FF2B5EF4-FFF2-40B4-BE49-F238E27FC236}">
                <a16:creationId xmlns:a16="http://schemas.microsoft.com/office/drawing/2014/main" id="{966AEC86-B123-26CB-554D-3446B8DEF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 y="2125802"/>
            <a:ext cx="424688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94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nner-Rank-BBA1">
            <a:extLst>
              <a:ext uri="{FF2B5EF4-FFF2-40B4-BE49-F238E27FC236}">
                <a16:creationId xmlns:a16="http://schemas.microsoft.com/office/drawing/2014/main" id="{A8AC11D9-3E44-8D41-D61F-6C39F4039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486621"/>
      </p:ext>
    </p:extLst>
  </p:cSld>
  <p:clrMapOvr>
    <a:masterClrMapping/>
  </p:clrMapOvr>
  <mc:AlternateContent xmlns:mc="http://schemas.openxmlformats.org/markup-compatibility/2006" xmlns:p14="http://schemas.microsoft.com/office/powerpoint/2010/main">
    <mc:Choice Requires="p14">
      <p:transition spd="slow" p14:dur="2000" advTm="7071"/>
    </mc:Choice>
    <mc:Fallback xmlns="">
      <p:transition spd="slow" advTm="707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ew Horizon College of Engineering on Twitter: &quot;… &quot;">
            <a:extLst>
              <a:ext uri="{FF2B5EF4-FFF2-40B4-BE49-F238E27FC236}">
                <a16:creationId xmlns:a16="http://schemas.microsoft.com/office/drawing/2014/main" id="{E2B4594B-873A-4A8D-CAF7-BA9CC535C7FB}"/>
              </a:ext>
            </a:extLst>
          </p:cNvPr>
          <p:cNvPicPr>
            <a:picLocks noChangeAspect="1" noChangeArrowheads="1"/>
          </p:cNvPicPr>
          <p:nvPr/>
        </p:nvPicPr>
        <p:blipFill>
          <a:blip r:embed="rId2"/>
          <a:srcRect/>
          <a:stretch>
            <a:fillRect/>
          </a:stretch>
        </p:blipFill>
        <p:spPr bwMode="auto">
          <a:xfrm>
            <a:off x="10801532" y="125911"/>
            <a:ext cx="1136469" cy="1136469"/>
          </a:xfrm>
          <a:prstGeom prst="rect">
            <a:avLst/>
          </a:prstGeom>
          <a:noFill/>
        </p:spPr>
      </p:pic>
      <p:sp>
        <p:nvSpPr>
          <p:cNvPr id="3" name="Title 1">
            <a:extLst>
              <a:ext uri="{FF2B5EF4-FFF2-40B4-BE49-F238E27FC236}">
                <a16:creationId xmlns:a16="http://schemas.microsoft.com/office/drawing/2014/main" id="{EF412650-42C0-F5C3-86FB-A19209B323BE}"/>
              </a:ext>
            </a:extLst>
          </p:cNvPr>
          <p:cNvSpPr>
            <a:spLocks noGrp="1"/>
          </p:cNvSpPr>
          <p:nvPr>
            <p:ph type="title"/>
          </p:nvPr>
        </p:nvSpPr>
        <p:spPr>
          <a:xfrm>
            <a:off x="0" y="-1"/>
            <a:ext cx="12192000" cy="1246910"/>
          </a:xfr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lnSpc>
                <a:spcPct val="100000"/>
              </a:lnSpc>
            </a:pPr>
            <a:r>
              <a:rPr lang="en-IN" sz="2400" b="1" i="0" dirty="0">
                <a:solidFill>
                  <a:srgbClr val="FFFFFF"/>
                </a:solidFill>
                <a:effectLst/>
                <a:latin typeface="Poppins" panose="00000500000000000000" pitchFamily="2" charset="0"/>
              </a:rPr>
              <a:t>CAREER</a:t>
            </a:r>
            <a:r>
              <a:rPr lang="en-IN" sz="2400" b="1" dirty="0">
                <a:solidFill>
                  <a:srgbClr val="FFFFFF"/>
                </a:solidFill>
                <a:latin typeface="Poppins" panose="00000500000000000000" pitchFamily="2" charset="0"/>
              </a:rPr>
              <a:t>S</a:t>
            </a:r>
            <a:r>
              <a:rPr lang="en-IN" sz="2400" b="1" i="0" dirty="0">
                <a:solidFill>
                  <a:srgbClr val="FFFFFF"/>
                </a:solidFill>
                <a:effectLst/>
                <a:latin typeface="Poppins" panose="00000500000000000000" pitchFamily="2" charset="0"/>
              </a:rPr>
              <a:t> AFTER BACHELOR OF BUSINESS ADMINISTRATION</a:t>
            </a:r>
            <a:br>
              <a:rPr lang="en-IN" sz="1600" b="1" i="0" dirty="0">
                <a:solidFill>
                  <a:srgbClr val="FFFFFF"/>
                </a:solidFill>
                <a:effectLst/>
                <a:latin typeface="Poppins" panose="00000500000000000000" pitchFamily="2" charset="0"/>
              </a:rPr>
            </a:br>
            <a:endParaRPr lang="en-I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 Antiqua" pitchFamily="18" charset="0"/>
            </a:endParaRPr>
          </a:p>
        </p:txBody>
      </p:sp>
      <p:pic>
        <p:nvPicPr>
          <p:cNvPr id="5" name="Picture 4" descr="echnzarre.png">
            <a:extLst>
              <a:ext uri="{FF2B5EF4-FFF2-40B4-BE49-F238E27FC236}">
                <a16:creationId xmlns:a16="http://schemas.microsoft.com/office/drawing/2014/main" id="{FCAB300F-B32B-825F-B1CF-A0B0E1BD100A}"/>
              </a:ext>
            </a:extLst>
          </p:cNvPr>
          <p:cNvPicPr>
            <a:picLocks noChangeAspect="1"/>
          </p:cNvPicPr>
          <p:nvPr/>
        </p:nvPicPr>
        <p:blipFill>
          <a:blip r:embed="rId3"/>
          <a:srcRect r="80138" b="36672"/>
          <a:stretch>
            <a:fillRect/>
          </a:stretch>
        </p:blipFill>
        <p:spPr>
          <a:xfrm>
            <a:off x="11093195" y="176368"/>
            <a:ext cx="1098805" cy="890433"/>
          </a:xfrm>
          <a:prstGeom prst="rect">
            <a:avLst/>
          </a:prstGeom>
          <a:effectLst>
            <a:glow rad="101600">
              <a:schemeClr val="bg1">
                <a:alpha val="60000"/>
              </a:schemeClr>
            </a:glow>
          </a:effectLst>
        </p:spPr>
      </p:pic>
      <p:sp>
        <p:nvSpPr>
          <p:cNvPr id="6" name="TextBox 5">
            <a:extLst>
              <a:ext uri="{FF2B5EF4-FFF2-40B4-BE49-F238E27FC236}">
                <a16:creationId xmlns:a16="http://schemas.microsoft.com/office/drawing/2014/main" id="{F2E10D37-B129-3F1A-6783-393FA18D9BB9}"/>
              </a:ext>
            </a:extLst>
          </p:cNvPr>
          <p:cNvSpPr txBox="1"/>
          <p:nvPr/>
        </p:nvSpPr>
        <p:spPr>
          <a:xfrm>
            <a:off x="981153" y="1577224"/>
            <a:ext cx="4748212" cy="1477328"/>
          </a:xfrm>
          <a:prstGeom prst="rect">
            <a:avLst/>
          </a:prstGeom>
          <a:noFill/>
        </p:spPr>
        <p:txBody>
          <a:bodyPr wrap="square">
            <a:spAutoFit/>
          </a:bodyPr>
          <a:lstStyle/>
          <a:p>
            <a:pPr>
              <a:buFont typeface="Wingdings" pitchFamily="2" charset="2"/>
              <a:buChar char="Ø"/>
            </a:pPr>
            <a:r>
              <a:rPr lang="en-US" dirty="0"/>
              <a:t>HR Recruiter</a:t>
            </a:r>
          </a:p>
          <a:p>
            <a:pPr>
              <a:buFont typeface="Wingdings" pitchFamily="2" charset="2"/>
              <a:buChar char="Ø"/>
            </a:pPr>
            <a:r>
              <a:rPr lang="en-US" dirty="0"/>
              <a:t>HR Generalist</a:t>
            </a:r>
          </a:p>
          <a:p>
            <a:pPr>
              <a:buFont typeface="Wingdings" pitchFamily="2" charset="2"/>
              <a:buChar char="Ø"/>
            </a:pPr>
            <a:r>
              <a:rPr lang="en-US" dirty="0"/>
              <a:t>HR payroll</a:t>
            </a:r>
          </a:p>
          <a:p>
            <a:pPr>
              <a:buFont typeface="Wingdings" pitchFamily="2" charset="2"/>
              <a:buChar char="Ø"/>
            </a:pPr>
            <a:r>
              <a:rPr lang="en-US" dirty="0"/>
              <a:t>Training &amp;Development Manager</a:t>
            </a:r>
          </a:p>
          <a:p>
            <a:pPr>
              <a:buFont typeface="Wingdings" pitchFamily="2" charset="2"/>
              <a:buChar char="Ø"/>
            </a:pPr>
            <a:r>
              <a:rPr lang="en-US" dirty="0"/>
              <a:t>HR &amp; Admin</a:t>
            </a:r>
          </a:p>
        </p:txBody>
      </p:sp>
      <p:sp>
        <p:nvSpPr>
          <p:cNvPr id="7" name="TextBox 6">
            <a:extLst>
              <a:ext uri="{FF2B5EF4-FFF2-40B4-BE49-F238E27FC236}">
                <a16:creationId xmlns:a16="http://schemas.microsoft.com/office/drawing/2014/main" id="{9860FAE5-4A99-DDDA-5F57-2419E45296A3}"/>
              </a:ext>
            </a:extLst>
          </p:cNvPr>
          <p:cNvSpPr txBox="1"/>
          <p:nvPr/>
        </p:nvSpPr>
        <p:spPr>
          <a:xfrm>
            <a:off x="8815228" y="2048468"/>
            <a:ext cx="3003233" cy="2862322"/>
          </a:xfrm>
          <a:prstGeom prst="rect">
            <a:avLst/>
          </a:prstGeom>
          <a:noFill/>
        </p:spPr>
        <p:txBody>
          <a:bodyPr wrap="square">
            <a:spAutoFit/>
          </a:bodyPr>
          <a:lstStyle/>
          <a:p>
            <a:r>
              <a:rPr lang="en-US" dirty="0"/>
              <a:t>Financial Analyst</a:t>
            </a:r>
          </a:p>
          <a:p>
            <a:r>
              <a:rPr lang="en-US" dirty="0"/>
              <a:t>Business Analyst</a:t>
            </a:r>
          </a:p>
          <a:p>
            <a:r>
              <a:rPr lang="en-US" dirty="0"/>
              <a:t>Audit Assistant</a:t>
            </a:r>
          </a:p>
          <a:p>
            <a:r>
              <a:rPr lang="en-US" dirty="0"/>
              <a:t>Tax Analyst</a:t>
            </a:r>
          </a:p>
          <a:p>
            <a:r>
              <a:rPr lang="en-US" dirty="0"/>
              <a:t>Risk and Assurance Analyst</a:t>
            </a:r>
          </a:p>
          <a:p>
            <a:r>
              <a:rPr lang="en-US" dirty="0"/>
              <a:t>Investment Banking</a:t>
            </a:r>
          </a:p>
          <a:p>
            <a:r>
              <a:rPr lang="en-US" dirty="0"/>
              <a:t>Project Controller( Budget)</a:t>
            </a:r>
          </a:p>
          <a:p>
            <a:r>
              <a:rPr lang="en-US" dirty="0"/>
              <a:t>Finance Manager</a:t>
            </a:r>
          </a:p>
          <a:p>
            <a:r>
              <a:rPr lang="en-US" dirty="0"/>
              <a:t>Financial Controller</a:t>
            </a:r>
          </a:p>
          <a:p>
            <a:r>
              <a:rPr lang="en-US" dirty="0"/>
              <a:t>Chief Financial Officer</a:t>
            </a:r>
          </a:p>
        </p:txBody>
      </p:sp>
      <p:sp>
        <p:nvSpPr>
          <p:cNvPr id="8" name="TextBox 7">
            <a:extLst>
              <a:ext uri="{FF2B5EF4-FFF2-40B4-BE49-F238E27FC236}">
                <a16:creationId xmlns:a16="http://schemas.microsoft.com/office/drawing/2014/main" id="{466BA62E-B3BF-F8C0-8523-9451B65009F2}"/>
              </a:ext>
            </a:extLst>
          </p:cNvPr>
          <p:cNvSpPr txBox="1"/>
          <p:nvPr/>
        </p:nvSpPr>
        <p:spPr>
          <a:xfrm>
            <a:off x="373539" y="3976866"/>
            <a:ext cx="5043486" cy="2862322"/>
          </a:xfrm>
          <a:prstGeom prst="rect">
            <a:avLst/>
          </a:prstGeom>
          <a:noFill/>
        </p:spPr>
        <p:txBody>
          <a:bodyPr wrap="square">
            <a:spAutoFit/>
          </a:bodyPr>
          <a:lstStyle/>
          <a:p>
            <a:pPr marL="578358" indent="-514350">
              <a:buFont typeface="Wingdings" pitchFamily="2" charset="2"/>
              <a:buChar char="v"/>
            </a:pPr>
            <a:r>
              <a:rPr lang="en-US" dirty="0"/>
              <a:t>Marketing Associate</a:t>
            </a:r>
          </a:p>
          <a:p>
            <a:pPr marL="578358" indent="-514350">
              <a:buFont typeface="Wingdings" pitchFamily="2" charset="2"/>
              <a:buChar char="v"/>
            </a:pPr>
            <a:r>
              <a:rPr lang="en-US" dirty="0"/>
              <a:t>Marketing Coordinator</a:t>
            </a:r>
          </a:p>
          <a:p>
            <a:pPr marL="578358" indent="-514350">
              <a:buFont typeface="Wingdings" pitchFamily="2" charset="2"/>
              <a:buChar char="v"/>
            </a:pPr>
            <a:r>
              <a:rPr lang="en-US" dirty="0"/>
              <a:t>Market Research analyst</a:t>
            </a:r>
          </a:p>
          <a:p>
            <a:pPr marL="578358" indent="-514350">
              <a:buFont typeface="Wingdings" pitchFamily="2" charset="2"/>
              <a:buChar char="v"/>
            </a:pPr>
            <a:r>
              <a:rPr lang="en-US" dirty="0"/>
              <a:t>Business Development Executive</a:t>
            </a:r>
          </a:p>
          <a:p>
            <a:pPr marL="578358" indent="-514350">
              <a:buFont typeface="Wingdings" pitchFamily="2" charset="2"/>
              <a:buChar char="v"/>
            </a:pPr>
            <a:r>
              <a:rPr lang="en-US" dirty="0"/>
              <a:t>Relationship Manager</a:t>
            </a:r>
          </a:p>
          <a:p>
            <a:pPr marL="578358" indent="-514350">
              <a:buFont typeface="Wingdings" pitchFamily="2" charset="2"/>
              <a:buChar char="v"/>
            </a:pPr>
            <a:r>
              <a:rPr lang="en-US" dirty="0"/>
              <a:t>Event Manager</a:t>
            </a:r>
          </a:p>
          <a:p>
            <a:pPr marL="578358" indent="-514350">
              <a:buFont typeface="Wingdings" pitchFamily="2" charset="2"/>
              <a:buChar char="v"/>
            </a:pPr>
            <a:r>
              <a:rPr lang="en-US" dirty="0"/>
              <a:t>Public Relations</a:t>
            </a:r>
          </a:p>
          <a:p>
            <a:pPr marL="578358" indent="-514350">
              <a:buFont typeface="Wingdings" pitchFamily="2" charset="2"/>
              <a:buChar char="v"/>
            </a:pPr>
            <a:r>
              <a:rPr lang="en-US" dirty="0"/>
              <a:t>Ad-agency roles </a:t>
            </a:r>
          </a:p>
          <a:p>
            <a:pPr marL="578358" indent="-514350">
              <a:buFont typeface="Wingdings" pitchFamily="2" charset="2"/>
              <a:buChar char="v"/>
            </a:pPr>
            <a:r>
              <a:rPr lang="en-US" dirty="0"/>
              <a:t>Brand manager</a:t>
            </a:r>
          </a:p>
          <a:p>
            <a:pPr marL="578358" indent="-514350">
              <a:buFont typeface="Wingdings" pitchFamily="2" charset="2"/>
              <a:buChar char="v"/>
            </a:pPr>
            <a:r>
              <a:rPr lang="en-US" dirty="0"/>
              <a:t>Retail manager</a:t>
            </a:r>
          </a:p>
        </p:txBody>
      </p:sp>
      <p:pic>
        <p:nvPicPr>
          <p:cNvPr id="9" name="Picture 2" descr="576 Admission Letter Photos - Free &amp;amp; Royalty-Free Stock Photos from  Dreamstime">
            <a:extLst>
              <a:ext uri="{FF2B5EF4-FFF2-40B4-BE49-F238E27FC236}">
                <a16:creationId xmlns:a16="http://schemas.microsoft.com/office/drawing/2014/main" id="{02484F38-5BA2-A8BF-D7C0-34053F766E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6252" y="1363349"/>
            <a:ext cx="2636044" cy="17562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What to Do After Accepting a Job Offer | Robert Half">
            <a:extLst>
              <a:ext uri="{FF2B5EF4-FFF2-40B4-BE49-F238E27FC236}">
                <a16:creationId xmlns:a16="http://schemas.microsoft.com/office/drawing/2014/main" id="{0A8DAF7C-05B0-AB1F-B241-E39D4E4B34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4274" y="3456055"/>
            <a:ext cx="2771775" cy="14369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ffer Letter Format | Download the format of Offer Letter">
            <a:extLst>
              <a:ext uri="{FF2B5EF4-FFF2-40B4-BE49-F238E27FC236}">
                <a16:creationId xmlns:a16="http://schemas.microsoft.com/office/drawing/2014/main" id="{2E4C063C-51A0-4F48-E52A-A394076B1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5259" y="5229450"/>
            <a:ext cx="3218815" cy="157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97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par>
                                <p:cTn id="28" presetID="6" presetClass="entr" presetSubtype="16"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circle(in)">
                                      <p:cBhvr>
                                        <p:cTn id="3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C0DD-754E-11E6-E1ED-A361760339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EEC881-00BB-BCB0-E92F-5A12C7E7C6FD}"/>
              </a:ext>
            </a:extLst>
          </p:cNvPr>
          <p:cNvSpPr>
            <a:spLocks noGrp="1"/>
          </p:cNvSpPr>
          <p:nvPr>
            <p:ph idx="1"/>
          </p:nvPr>
        </p:nvSpPr>
        <p:spPr/>
        <p:txBody>
          <a:bodyPr/>
          <a:lstStyle/>
          <a:p>
            <a:endParaRPr lang="en-IN"/>
          </a:p>
        </p:txBody>
      </p:sp>
      <p:pic>
        <p:nvPicPr>
          <p:cNvPr id="4" name="Picture 2" descr="bba_internship_placement">
            <a:extLst>
              <a:ext uri="{FF2B5EF4-FFF2-40B4-BE49-F238E27FC236}">
                <a16:creationId xmlns:a16="http://schemas.microsoft.com/office/drawing/2014/main" id="{BB2B65CF-0592-4339-D40F-D1FB26E3B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284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8163</TotalTime>
  <Words>985</Words>
  <Application>Microsoft Office PowerPoint</Application>
  <PresentationFormat>Widescreen</PresentationFormat>
  <Paragraphs>194</Paragraphs>
  <Slides>36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Book Antiqua</vt:lpstr>
      <vt:lpstr>Calibri</vt:lpstr>
      <vt:lpstr>Calibri Light</vt:lpstr>
      <vt:lpstr>Poppins</vt:lpstr>
      <vt:lpstr>Times New Roman</vt:lpstr>
      <vt:lpstr>Tunga</vt:lpstr>
      <vt:lpstr>Wingdings</vt:lpstr>
      <vt:lpstr>Office Theme</vt:lpstr>
      <vt:lpstr>PowerPoint Presentation</vt:lpstr>
      <vt:lpstr>PowerPoint Presentation</vt:lpstr>
      <vt:lpstr>Programmes Offered @ NHC</vt:lpstr>
      <vt:lpstr>Bachelors of Business Administration</vt:lpstr>
      <vt:lpstr>BACHELOR OF BUSINESS ADMINISTRATION </vt:lpstr>
      <vt:lpstr>Why BACHELOR OF BUSINESS ADMINISTRATION….? </vt:lpstr>
      <vt:lpstr>PowerPoint Presentation</vt:lpstr>
      <vt:lpstr>CAREERS AFTER BACHELOR OF BUSINESS ADMINISTRATION </vt:lpstr>
      <vt:lpstr>PowerPoint Presentation</vt:lpstr>
      <vt:lpstr>Bachelors of Commerce</vt:lpstr>
      <vt:lpstr>BACHELOR OF COMMERCE </vt:lpstr>
      <vt:lpstr>Why BACHELOR OF Commerce….? </vt:lpstr>
      <vt:lpstr>CAREERS AFTER BACHELOR OF COMMERCE </vt:lpstr>
      <vt:lpstr>PowerPoint Presentation</vt:lpstr>
      <vt:lpstr>PowerPoint Presentation</vt:lpstr>
      <vt:lpstr>Bachelors of Computer Applications</vt:lpstr>
      <vt:lpstr>BACHELOR OF COMPUTER APPLICATIONS </vt:lpstr>
      <vt:lpstr>Why BACHELOR OF COMPUTER APPLICATIONS….? </vt:lpstr>
      <vt:lpstr>PowerPoint Presentation</vt:lpstr>
      <vt:lpstr>CAREERS AFTER BACHELOR OF COMPUTER APPLICATIONS </vt:lpstr>
      <vt:lpstr>PowerPoint Presentation</vt:lpstr>
      <vt:lpstr>Integrating Cross-Cutting Issues Gender Equality &amp; Women Empowerment</vt:lpstr>
      <vt:lpstr>PowerPoint Presentation</vt:lpstr>
      <vt:lpstr>PowerPoint Presentation</vt:lpstr>
      <vt:lpstr>  Innovation And Creativity In Teaching-Learning </vt:lpstr>
      <vt:lpstr>Innovation and Creativity in Teaching-Learning Experiential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shilpa joshi</dc:creator>
  <cp:lastModifiedBy>deepikamn@newhorizonindia.edu</cp:lastModifiedBy>
  <cp:revision>657</cp:revision>
  <cp:lastPrinted>2026-01-09T09:40:37Z</cp:lastPrinted>
  <dcterms:created xsi:type="dcterms:W3CDTF">2019-09-14T05:14:25Z</dcterms:created>
  <dcterms:modified xsi:type="dcterms:W3CDTF">2026-01-13T07:56:20Z</dcterms:modified>
</cp:coreProperties>
</file>